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alibri" panose="020F0502020204030204" pitchFamily="34" charset="0"/>
      <p:regular r:id="rId11"/>
      <p:bold r:id="rId12"/>
      <p:italic r:id="rId13"/>
      <p:boldItalic r:id="rId14"/>
    </p:embeddedFont>
    <p:embeddedFont>
      <p:font typeface="Lora" pitchFamily="2" charset="0"/>
      <p:regular r:id="rId15"/>
    </p:embeddedFont>
    <p:embeddedFont>
      <p:font typeface="Source Sans Pro" panose="020B0503030403020204" pitchFamily="34" charset="0"/>
      <p:regular r:id="rId16"/>
      <p:bold r:id="rId17"/>
    </p:embeddedFont>
  </p:embeddedFontLst>
  <p:defaultTextStyle>
    <a:defPPr>
      <a:defRPr lang="en-150"/>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4075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EF5E7">
              <a:alpha val="85000"/>
            </a:srgbClr>
          </a:solidFill>
          <a:ln/>
        </p:spPr>
      </p:sp>
      <p:sp>
        <p:nvSpPr>
          <p:cNvPr id="4" name="Text 1"/>
          <p:cNvSpPr/>
          <p:nvPr/>
        </p:nvSpPr>
        <p:spPr>
          <a:xfrm>
            <a:off x="968693" y="2058710"/>
            <a:ext cx="12692896" cy="1452086"/>
          </a:xfrm>
          <a:prstGeom prst="rect">
            <a:avLst/>
          </a:prstGeom>
          <a:noFill/>
          <a:ln/>
        </p:spPr>
        <p:txBody>
          <a:bodyPr wrap="square" lIns="0" tIns="0" rIns="0" bIns="0" rtlCol="0" anchor="t"/>
          <a:lstStyle/>
          <a:p>
            <a:pPr marL="0" indent="0" algn="l">
              <a:lnSpc>
                <a:spcPts val="5700"/>
              </a:lnSpc>
              <a:buNone/>
            </a:pPr>
            <a:r>
              <a:rPr lang="en-US" sz="4550" dirty="0">
                <a:solidFill>
                  <a:srgbClr val="38512F"/>
                </a:solidFill>
                <a:latin typeface="Lora" pitchFamily="34" charset="0"/>
                <a:ea typeface="Lora" pitchFamily="34" charset="-122"/>
                <a:cs typeface="Lora" pitchFamily="34" charset="-120"/>
              </a:rPr>
              <a:t>Professional Pitch Deck Templates Designed for Startup Success</a:t>
            </a:r>
            <a:endParaRPr lang="en-US" sz="4550" dirty="0"/>
          </a:p>
        </p:txBody>
      </p:sp>
      <p:sp>
        <p:nvSpPr>
          <p:cNvPr id="5" name="Text 2"/>
          <p:cNvSpPr/>
          <p:nvPr/>
        </p:nvSpPr>
        <p:spPr>
          <a:xfrm>
            <a:off x="968693" y="3881080"/>
            <a:ext cx="12692896" cy="1580198"/>
          </a:xfrm>
          <a:prstGeom prst="rect">
            <a:avLst/>
          </a:prstGeom>
          <a:noFill/>
          <a:ln/>
        </p:spPr>
        <p:txBody>
          <a:bodyPr wrap="square" lIns="0" tIns="0" rIns="0" bIns="0" rtlCol="0" anchor="t"/>
          <a:lstStyle/>
          <a:p>
            <a:pPr marL="0" indent="0" algn="l">
              <a:lnSpc>
                <a:spcPts val="3100"/>
              </a:lnSpc>
              <a:buNone/>
            </a:pPr>
            <a:r>
              <a:rPr lang="en-US" sz="1900" dirty="0">
                <a:solidFill>
                  <a:srgbClr val="3A3630"/>
                </a:solidFill>
                <a:latin typeface="Source Sans Pro" pitchFamily="34" charset="0"/>
                <a:ea typeface="Source Sans Pro" pitchFamily="34" charset="-122"/>
                <a:cs typeface="Source Sans Pro" pitchFamily="34" charset="-120"/>
              </a:rPr>
              <a:t>This document outlines the critical role of professional pitch deck templates in a startup's fundraising journey. It details why these templates are essential, their core features, and the benefits they offer to founders. We will explore the essential slides typically included, how templates can be customized, popular platforms, and real-world examples, concluding with how they maximize startup fundraising success.</a:t>
            </a:r>
            <a:endParaRPr lang="en-US" sz="1900" dirty="0"/>
          </a:p>
        </p:txBody>
      </p:sp>
      <p:sp>
        <p:nvSpPr>
          <p:cNvPr id="6" name="Shape 3"/>
          <p:cNvSpPr/>
          <p:nvPr/>
        </p:nvSpPr>
        <p:spPr>
          <a:xfrm>
            <a:off x="968693" y="5757386"/>
            <a:ext cx="394930" cy="394930"/>
          </a:xfrm>
          <a:prstGeom prst="roundRect">
            <a:avLst>
              <a:gd name="adj" fmla="val 23151155"/>
            </a:avLst>
          </a:prstGeom>
          <a:noFill/>
          <a:ln w="7620">
            <a:solidFill>
              <a:srgbClr val="FFFFFF"/>
            </a:solidFill>
            <a:prstDash val="solid"/>
          </a:ln>
        </p:spPr>
      </p:sp>
      <p:sp>
        <p:nvSpPr>
          <p:cNvPr id="8" name="Text 4"/>
          <p:cNvSpPr/>
          <p:nvPr/>
        </p:nvSpPr>
        <p:spPr>
          <a:xfrm>
            <a:off x="1486972" y="5738932"/>
            <a:ext cx="1406962" cy="431959"/>
          </a:xfrm>
          <a:prstGeom prst="rect">
            <a:avLst/>
          </a:prstGeom>
          <a:noFill/>
          <a:ln/>
        </p:spPr>
        <p:txBody>
          <a:bodyPr wrap="none" lIns="0" tIns="0" rIns="0" bIns="0" rtlCol="0" anchor="t"/>
          <a:lstStyle/>
          <a:p>
            <a:pPr marL="0" indent="0" algn="l">
              <a:lnSpc>
                <a:spcPts val="3400"/>
              </a:lnSpc>
              <a:buNone/>
            </a:pP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68693" y="1063823"/>
            <a:ext cx="10603230" cy="605790"/>
          </a:xfrm>
          <a:prstGeom prst="rect">
            <a:avLst/>
          </a:prstGeom>
          <a:noFill/>
          <a:ln/>
        </p:spPr>
        <p:txBody>
          <a:bodyPr wrap="none" lIns="0" tIns="0" rIns="0" bIns="0" rtlCol="0" anchor="t"/>
          <a:lstStyle/>
          <a:p>
            <a:pPr marL="0" indent="0" algn="l">
              <a:lnSpc>
                <a:spcPts val="4750"/>
              </a:lnSpc>
              <a:buNone/>
            </a:pPr>
            <a:r>
              <a:rPr lang="en-US" sz="3800" dirty="0">
                <a:solidFill>
                  <a:srgbClr val="38512F"/>
                </a:solidFill>
                <a:latin typeface="Lora" pitchFamily="34" charset="0"/>
                <a:ea typeface="Lora" pitchFamily="34" charset="-122"/>
                <a:cs typeface="Lora" pitchFamily="34" charset="-120"/>
              </a:rPr>
              <a:t>Why Professional Pitch Deck Templates Matter</a:t>
            </a:r>
            <a:endParaRPr lang="en-US" sz="3800" dirty="0"/>
          </a:p>
        </p:txBody>
      </p:sp>
      <p:sp>
        <p:nvSpPr>
          <p:cNvPr id="3" name="Shape 1"/>
          <p:cNvSpPr/>
          <p:nvPr/>
        </p:nvSpPr>
        <p:spPr>
          <a:xfrm>
            <a:off x="968693" y="2081570"/>
            <a:ext cx="463391" cy="463391"/>
          </a:xfrm>
          <a:prstGeom prst="roundRect">
            <a:avLst>
              <a:gd name="adj" fmla="val 6668"/>
            </a:avLst>
          </a:prstGeom>
          <a:solidFill>
            <a:srgbClr val="F3E7D4"/>
          </a:solidFill>
          <a:ln/>
        </p:spPr>
      </p:sp>
      <p:sp>
        <p:nvSpPr>
          <p:cNvPr id="4" name="Text 2"/>
          <p:cNvSpPr/>
          <p:nvPr/>
        </p:nvSpPr>
        <p:spPr>
          <a:xfrm>
            <a:off x="1638062" y="2152293"/>
            <a:ext cx="3389948" cy="605552"/>
          </a:xfrm>
          <a:prstGeom prst="rect">
            <a:avLst/>
          </a:prstGeom>
          <a:noFill/>
          <a:ln/>
        </p:spPr>
        <p:txBody>
          <a:bodyPr wrap="square" lIns="0" tIns="0" rIns="0" bIns="0" rtlCol="0" anchor="t"/>
          <a:lstStyle/>
          <a:p>
            <a:pPr marL="0" indent="0" algn="l">
              <a:lnSpc>
                <a:spcPts val="2350"/>
              </a:lnSpc>
              <a:buNone/>
            </a:pPr>
            <a:r>
              <a:rPr lang="en-US" sz="1900" dirty="0">
                <a:solidFill>
                  <a:srgbClr val="3A3630"/>
                </a:solidFill>
                <a:latin typeface="Lora" pitchFamily="34" charset="0"/>
                <a:ea typeface="Lora" pitchFamily="34" charset="-122"/>
                <a:cs typeface="Lora" pitchFamily="34" charset="-120"/>
              </a:rPr>
              <a:t>First Impressions Critical for Investor Interest</a:t>
            </a:r>
            <a:endParaRPr lang="en-US" sz="1900" dirty="0"/>
          </a:p>
        </p:txBody>
      </p:sp>
      <p:sp>
        <p:nvSpPr>
          <p:cNvPr id="5" name="Text 3"/>
          <p:cNvSpPr/>
          <p:nvPr/>
        </p:nvSpPr>
        <p:spPr>
          <a:xfrm>
            <a:off x="1638062" y="2881432"/>
            <a:ext cx="3389948" cy="4284345"/>
          </a:xfrm>
          <a:prstGeom prst="rect">
            <a:avLst/>
          </a:prstGeom>
          <a:noFill/>
          <a:ln/>
        </p:spPr>
        <p:txBody>
          <a:bodyPr wrap="square" lIns="0" tIns="0" rIns="0" bIns="0" rtlCol="0" anchor="t"/>
          <a:lstStyle/>
          <a:p>
            <a:pPr marL="0" indent="0" algn="l">
              <a:lnSpc>
                <a:spcPts val="2550"/>
              </a:lnSpc>
              <a:buNone/>
            </a:pPr>
            <a:r>
              <a:rPr lang="en-US" sz="1600" dirty="0">
                <a:solidFill>
                  <a:srgbClr val="3A3630"/>
                </a:solidFill>
                <a:latin typeface="Source Sans Pro" pitchFamily="34" charset="0"/>
                <a:ea typeface="Source Sans Pro" pitchFamily="34" charset="-122"/>
                <a:cs typeface="Source Sans Pro" pitchFamily="34" charset="-120"/>
              </a:rPr>
              <a:t>In the fast-paced world of venture capital, your pitch deck often serves as the initial point of contact with potential investors. A poorly designed or disorganized deck can immediately detract from your credibility, regardless of the strength of your underlying business idea. Investors see hundreds of pitches, and a professional template ensures your presentation stands out for the right reasons, signaling professionalism and attention to detail from the outset.</a:t>
            </a:r>
            <a:endParaRPr lang="en-US" sz="1600" dirty="0"/>
          </a:p>
        </p:txBody>
      </p:sp>
      <p:sp>
        <p:nvSpPr>
          <p:cNvPr id="6" name="Shape 4"/>
          <p:cNvSpPr/>
          <p:nvPr/>
        </p:nvSpPr>
        <p:spPr>
          <a:xfrm>
            <a:off x="5285423" y="2081570"/>
            <a:ext cx="463391" cy="463391"/>
          </a:xfrm>
          <a:prstGeom prst="roundRect">
            <a:avLst>
              <a:gd name="adj" fmla="val 6668"/>
            </a:avLst>
          </a:prstGeom>
          <a:solidFill>
            <a:srgbClr val="F3E7D4"/>
          </a:solidFill>
          <a:ln/>
        </p:spPr>
      </p:sp>
      <p:sp>
        <p:nvSpPr>
          <p:cNvPr id="7" name="Text 5"/>
          <p:cNvSpPr/>
          <p:nvPr/>
        </p:nvSpPr>
        <p:spPr>
          <a:xfrm>
            <a:off x="5954792" y="2152293"/>
            <a:ext cx="3389948" cy="605552"/>
          </a:xfrm>
          <a:prstGeom prst="rect">
            <a:avLst/>
          </a:prstGeom>
          <a:noFill/>
          <a:ln/>
        </p:spPr>
        <p:txBody>
          <a:bodyPr wrap="square" lIns="0" tIns="0" rIns="0" bIns="0" rtlCol="0" anchor="t"/>
          <a:lstStyle/>
          <a:p>
            <a:pPr marL="0" indent="0" algn="l">
              <a:lnSpc>
                <a:spcPts val="2350"/>
              </a:lnSpc>
              <a:buNone/>
            </a:pPr>
            <a:r>
              <a:rPr lang="en-US" sz="1900" dirty="0">
                <a:solidFill>
                  <a:srgbClr val="3A3630"/>
                </a:solidFill>
                <a:latin typeface="Lora" pitchFamily="34" charset="0"/>
                <a:ea typeface="Lora" pitchFamily="34" charset="-122"/>
                <a:cs typeface="Lora" pitchFamily="34" charset="-120"/>
              </a:rPr>
              <a:t>Design-Forward Decks Improve Perceived Credibility</a:t>
            </a:r>
            <a:endParaRPr lang="en-US" sz="1900" dirty="0"/>
          </a:p>
        </p:txBody>
      </p:sp>
      <p:sp>
        <p:nvSpPr>
          <p:cNvPr id="8" name="Text 6"/>
          <p:cNvSpPr/>
          <p:nvPr/>
        </p:nvSpPr>
        <p:spPr>
          <a:xfrm>
            <a:off x="5954792" y="2881432"/>
            <a:ext cx="3389948" cy="4284345"/>
          </a:xfrm>
          <a:prstGeom prst="rect">
            <a:avLst/>
          </a:prstGeom>
          <a:noFill/>
          <a:ln/>
        </p:spPr>
        <p:txBody>
          <a:bodyPr wrap="square" lIns="0" tIns="0" rIns="0" bIns="0" rtlCol="0" anchor="t"/>
          <a:lstStyle/>
          <a:p>
            <a:pPr marL="0" indent="0" algn="l">
              <a:lnSpc>
                <a:spcPts val="2550"/>
              </a:lnSpc>
              <a:buNone/>
            </a:pPr>
            <a:r>
              <a:rPr lang="en-US" sz="1600" dirty="0">
                <a:solidFill>
                  <a:srgbClr val="3A3630"/>
                </a:solidFill>
                <a:latin typeface="Source Sans Pro" pitchFamily="34" charset="0"/>
                <a:ea typeface="Source Sans Pro" pitchFamily="34" charset="-122"/>
                <a:cs typeface="Source Sans Pro" pitchFamily="34" charset="-120"/>
              </a:rPr>
              <a:t>A sleek, modern, and design-forward pitch deck communicates a sophisticated brand image. It suggests that if you pay this much attention to your presentation, you likely apply the same rigor to your product development and business operations. This subconscious perception of credibility can significantly influence an investor's willingness to delve deeper into your proposal and consider your startup as a viable investment opportunity.</a:t>
            </a:r>
            <a:endParaRPr lang="en-US" sz="1600" dirty="0"/>
          </a:p>
        </p:txBody>
      </p:sp>
      <p:sp>
        <p:nvSpPr>
          <p:cNvPr id="9" name="Shape 7"/>
          <p:cNvSpPr/>
          <p:nvPr/>
        </p:nvSpPr>
        <p:spPr>
          <a:xfrm>
            <a:off x="9602153" y="2081570"/>
            <a:ext cx="463391" cy="463391"/>
          </a:xfrm>
          <a:prstGeom prst="roundRect">
            <a:avLst>
              <a:gd name="adj" fmla="val 6668"/>
            </a:avLst>
          </a:prstGeom>
          <a:solidFill>
            <a:srgbClr val="F3E7D4"/>
          </a:solidFill>
          <a:ln/>
        </p:spPr>
      </p:sp>
      <p:sp>
        <p:nvSpPr>
          <p:cNvPr id="10" name="Text 8"/>
          <p:cNvSpPr/>
          <p:nvPr/>
        </p:nvSpPr>
        <p:spPr>
          <a:xfrm>
            <a:off x="10271522" y="2152293"/>
            <a:ext cx="3389948" cy="908328"/>
          </a:xfrm>
          <a:prstGeom prst="rect">
            <a:avLst/>
          </a:prstGeom>
          <a:noFill/>
          <a:ln/>
        </p:spPr>
        <p:txBody>
          <a:bodyPr wrap="square" lIns="0" tIns="0" rIns="0" bIns="0" rtlCol="0" anchor="t"/>
          <a:lstStyle/>
          <a:p>
            <a:pPr marL="0" indent="0" algn="l">
              <a:lnSpc>
                <a:spcPts val="2350"/>
              </a:lnSpc>
              <a:buNone/>
            </a:pPr>
            <a:r>
              <a:rPr lang="en-US" sz="1900" dirty="0">
                <a:solidFill>
                  <a:srgbClr val="3A3630"/>
                </a:solidFill>
                <a:latin typeface="Lora" pitchFamily="34" charset="0"/>
                <a:ea typeface="Lora" pitchFamily="34" charset="-122"/>
                <a:cs typeface="Lora" pitchFamily="34" charset="-120"/>
              </a:rPr>
              <a:t>Well-Structured Templates Save Time and Streamline Storytelling</a:t>
            </a:r>
            <a:endParaRPr lang="en-US" sz="1900" dirty="0"/>
          </a:p>
        </p:txBody>
      </p:sp>
      <p:sp>
        <p:nvSpPr>
          <p:cNvPr id="11" name="Text 9"/>
          <p:cNvSpPr/>
          <p:nvPr/>
        </p:nvSpPr>
        <p:spPr>
          <a:xfrm>
            <a:off x="10271522" y="3184207"/>
            <a:ext cx="3389948" cy="3954780"/>
          </a:xfrm>
          <a:prstGeom prst="rect">
            <a:avLst/>
          </a:prstGeom>
          <a:noFill/>
          <a:ln/>
        </p:spPr>
        <p:txBody>
          <a:bodyPr wrap="square" lIns="0" tIns="0" rIns="0" bIns="0" rtlCol="0" anchor="t"/>
          <a:lstStyle/>
          <a:p>
            <a:pPr marL="0" indent="0" algn="l">
              <a:lnSpc>
                <a:spcPts val="2550"/>
              </a:lnSpc>
              <a:buNone/>
            </a:pPr>
            <a:r>
              <a:rPr lang="en-US" sz="1600" dirty="0">
                <a:solidFill>
                  <a:srgbClr val="3A3630"/>
                </a:solidFill>
                <a:latin typeface="Source Sans Pro" pitchFamily="34" charset="0"/>
                <a:ea typeface="Source Sans Pro" pitchFamily="34" charset="-122"/>
                <a:cs typeface="Source Sans Pro" pitchFamily="34" charset="-120"/>
              </a:rPr>
              <a:t>Building a compelling narrative is key to a successful pitch. Professional templates provide a pre-defined, logical flow that guides founders through the essential components of a winning pitch. This not only saves countless hours that would otherwise be spent on design and layout, but also ensures that critical information is presented clearly and concisely, making the storytelling process more efficient and impactful.</a:t>
            </a:r>
            <a:endParaRPr lang="en-US" sz="1600" dirty="0"/>
          </a:p>
        </p:txBody>
      </p:sp>
      <p:sp>
        <p:nvSpPr>
          <p:cNvPr id="12" name="Rectangle 11">
            <a:extLst>
              <a:ext uri="{FF2B5EF4-FFF2-40B4-BE49-F238E27FC236}">
                <a16:creationId xmlns:a16="http://schemas.microsoft.com/office/drawing/2014/main" id="{2B3467A0-4BFE-4707-8D67-43AAF3A91ACD}"/>
              </a:ext>
            </a:extLst>
          </p:cNvPr>
          <p:cNvSpPr/>
          <p:nvPr/>
        </p:nvSpPr>
        <p:spPr>
          <a:xfrm>
            <a:off x="12709418" y="7702476"/>
            <a:ext cx="1904103" cy="602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68693" y="524828"/>
            <a:ext cx="10053280" cy="561380"/>
          </a:xfrm>
          <a:prstGeom prst="rect">
            <a:avLst/>
          </a:prstGeom>
          <a:noFill/>
          <a:ln/>
        </p:spPr>
        <p:txBody>
          <a:bodyPr wrap="none" lIns="0" tIns="0" rIns="0" bIns="0" rtlCol="0" anchor="t"/>
          <a:lstStyle/>
          <a:p>
            <a:pPr marL="0" indent="0" algn="l">
              <a:lnSpc>
                <a:spcPts val="4400"/>
              </a:lnSpc>
              <a:buNone/>
            </a:pPr>
            <a:r>
              <a:rPr lang="en-US" sz="3500" dirty="0">
                <a:solidFill>
                  <a:srgbClr val="38512F"/>
                </a:solidFill>
                <a:latin typeface="Lora" pitchFamily="34" charset="0"/>
                <a:ea typeface="Lora" pitchFamily="34" charset="-122"/>
                <a:cs typeface="Lora" pitchFamily="34" charset="-120"/>
              </a:rPr>
              <a:t>Core Features of Effective Pitch Deck Templates</a:t>
            </a:r>
            <a:endParaRPr lang="en-US" sz="3500" dirty="0"/>
          </a:p>
        </p:txBody>
      </p:sp>
      <p:pic>
        <p:nvPicPr>
          <p:cNvPr id="3" name="Image 0" descr="preencoded.png"/>
          <p:cNvPicPr>
            <a:picLocks noChangeAspect="1"/>
          </p:cNvPicPr>
          <p:nvPr/>
        </p:nvPicPr>
        <p:blipFill>
          <a:blip r:embed="rId3"/>
          <a:stretch>
            <a:fillRect/>
          </a:stretch>
        </p:blipFill>
        <p:spPr>
          <a:xfrm>
            <a:off x="968693" y="1587103"/>
            <a:ext cx="477083" cy="477083"/>
          </a:xfrm>
          <a:prstGeom prst="rect">
            <a:avLst/>
          </a:prstGeom>
        </p:spPr>
      </p:pic>
      <p:sp>
        <p:nvSpPr>
          <p:cNvPr id="4" name="Text 1"/>
          <p:cNvSpPr/>
          <p:nvPr/>
        </p:nvSpPr>
        <p:spPr>
          <a:xfrm>
            <a:off x="968693" y="2302669"/>
            <a:ext cx="2245162" cy="280630"/>
          </a:xfrm>
          <a:prstGeom prst="rect">
            <a:avLst/>
          </a:prstGeom>
          <a:noFill/>
          <a:ln/>
        </p:spPr>
        <p:txBody>
          <a:bodyPr wrap="none" lIns="0" tIns="0" rIns="0" bIns="0" rtlCol="0" anchor="t"/>
          <a:lstStyle/>
          <a:p>
            <a:pPr marL="0" indent="0" algn="l">
              <a:lnSpc>
                <a:spcPts val="2200"/>
              </a:lnSpc>
              <a:buNone/>
            </a:pPr>
            <a:r>
              <a:rPr lang="en-US" sz="1750" dirty="0">
                <a:solidFill>
                  <a:srgbClr val="3A3630"/>
                </a:solidFill>
                <a:latin typeface="Lora" pitchFamily="34" charset="0"/>
                <a:ea typeface="Lora" pitchFamily="34" charset="-122"/>
                <a:cs typeface="Lora" pitchFamily="34" charset="-120"/>
              </a:rPr>
              <a:t>Ready-Made Layouts</a:t>
            </a:r>
            <a:endParaRPr lang="en-US" sz="1750" dirty="0"/>
          </a:p>
        </p:txBody>
      </p:sp>
      <p:sp>
        <p:nvSpPr>
          <p:cNvPr id="5" name="Text 2"/>
          <p:cNvSpPr/>
          <p:nvPr/>
        </p:nvSpPr>
        <p:spPr>
          <a:xfrm>
            <a:off x="968693" y="2774037"/>
            <a:ext cx="6113621" cy="1221105"/>
          </a:xfrm>
          <a:prstGeom prst="rect">
            <a:avLst/>
          </a:prstGeom>
          <a:noFill/>
          <a:ln/>
        </p:spPr>
        <p:txBody>
          <a:bodyPr wrap="square" lIns="0" tIns="0" rIns="0" bIns="0" rtlCol="0" anchor="t"/>
          <a:lstStyle/>
          <a:p>
            <a:pPr marL="0" indent="0" algn="l">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Effective templates offer pre-designed layouts for key sections like problem, solution, market size, business model, and competitive analysis. These structured slides ensure a coherent narrative flow, guiding founders to present information logically and comprehensively to potential investors.</a:t>
            </a:r>
            <a:endParaRPr lang="en-US" sz="1500" dirty="0"/>
          </a:p>
        </p:txBody>
      </p:sp>
      <p:pic>
        <p:nvPicPr>
          <p:cNvPr id="6" name="Image 1" descr="preencoded.png"/>
          <p:cNvPicPr>
            <a:picLocks noChangeAspect="1"/>
          </p:cNvPicPr>
          <p:nvPr/>
        </p:nvPicPr>
        <p:blipFill>
          <a:blip r:embed="rId4"/>
          <a:stretch>
            <a:fillRect/>
          </a:stretch>
        </p:blipFill>
        <p:spPr>
          <a:xfrm>
            <a:off x="968693" y="4472226"/>
            <a:ext cx="477083" cy="477083"/>
          </a:xfrm>
          <a:prstGeom prst="rect">
            <a:avLst/>
          </a:prstGeom>
        </p:spPr>
      </p:pic>
      <p:sp>
        <p:nvSpPr>
          <p:cNvPr id="7" name="Text 3"/>
          <p:cNvSpPr/>
          <p:nvPr/>
        </p:nvSpPr>
        <p:spPr>
          <a:xfrm>
            <a:off x="968693" y="5187791"/>
            <a:ext cx="3858220" cy="280630"/>
          </a:xfrm>
          <a:prstGeom prst="rect">
            <a:avLst/>
          </a:prstGeom>
          <a:noFill/>
          <a:ln/>
        </p:spPr>
        <p:txBody>
          <a:bodyPr wrap="none" lIns="0" tIns="0" rIns="0" bIns="0" rtlCol="0" anchor="t"/>
          <a:lstStyle/>
          <a:p>
            <a:pPr marL="0" indent="0" algn="l">
              <a:lnSpc>
                <a:spcPts val="2200"/>
              </a:lnSpc>
              <a:buNone/>
            </a:pPr>
            <a:r>
              <a:rPr lang="en-US" sz="1750" dirty="0">
                <a:solidFill>
                  <a:srgbClr val="3A3630"/>
                </a:solidFill>
                <a:latin typeface="Lora" pitchFamily="34" charset="0"/>
                <a:ea typeface="Lora" pitchFamily="34" charset="-122"/>
                <a:cs typeface="Lora" pitchFamily="34" charset="-120"/>
              </a:rPr>
              <a:t>High-Quality Graphic and UX Design</a:t>
            </a:r>
            <a:endParaRPr lang="en-US" sz="1750" dirty="0"/>
          </a:p>
        </p:txBody>
      </p:sp>
      <p:sp>
        <p:nvSpPr>
          <p:cNvPr id="8" name="Text 4"/>
          <p:cNvSpPr/>
          <p:nvPr/>
        </p:nvSpPr>
        <p:spPr>
          <a:xfrm>
            <a:off x="968693" y="5659160"/>
            <a:ext cx="6113621" cy="1526381"/>
          </a:xfrm>
          <a:prstGeom prst="rect">
            <a:avLst/>
          </a:prstGeom>
          <a:noFill/>
          <a:ln/>
        </p:spPr>
        <p:txBody>
          <a:bodyPr wrap="square" lIns="0" tIns="0" rIns="0" bIns="0" rtlCol="0" anchor="t"/>
          <a:lstStyle/>
          <a:p>
            <a:pPr marL="0" indent="0" algn="l">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Beyond just aesthetics, good templates incorporate professional graphic elements and user experience (UX) principles. This includes optimized typography, consistent color schemes, and intuitive information hierarchy, all designed to enhance readability and audience engagement, making complex data easier to digest.</a:t>
            </a:r>
            <a:endParaRPr lang="en-US" sz="1500" dirty="0"/>
          </a:p>
        </p:txBody>
      </p:sp>
      <p:pic>
        <p:nvPicPr>
          <p:cNvPr id="9" name="Image 2" descr="preencoded.png"/>
          <p:cNvPicPr>
            <a:picLocks noChangeAspect="1"/>
          </p:cNvPicPr>
          <p:nvPr/>
        </p:nvPicPr>
        <p:blipFill>
          <a:blip r:embed="rId5"/>
          <a:stretch>
            <a:fillRect/>
          </a:stretch>
        </p:blipFill>
        <p:spPr>
          <a:xfrm>
            <a:off x="7555468" y="1587103"/>
            <a:ext cx="477083" cy="477083"/>
          </a:xfrm>
          <a:prstGeom prst="rect">
            <a:avLst/>
          </a:prstGeom>
        </p:spPr>
      </p:pic>
      <p:sp>
        <p:nvSpPr>
          <p:cNvPr id="10" name="Text 5"/>
          <p:cNvSpPr/>
          <p:nvPr/>
        </p:nvSpPr>
        <p:spPr>
          <a:xfrm>
            <a:off x="7555468" y="2302669"/>
            <a:ext cx="2245162" cy="280630"/>
          </a:xfrm>
          <a:prstGeom prst="rect">
            <a:avLst/>
          </a:prstGeom>
          <a:noFill/>
          <a:ln/>
        </p:spPr>
        <p:txBody>
          <a:bodyPr wrap="none" lIns="0" tIns="0" rIns="0" bIns="0" rtlCol="0" anchor="t"/>
          <a:lstStyle/>
          <a:p>
            <a:pPr marL="0" indent="0" algn="l">
              <a:lnSpc>
                <a:spcPts val="2200"/>
              </a:lnSpc>
              <a:buNone/>
            </a:pPr>
            <a:r>
              <a:rPr lang="en-US" sz="1750" dirty="0">
                <a:solidFill>
                  <a:srgbClr val="3A3630"/>
                </a:solidFill>
                <a:latin typeface="Lora" pitchFamily="34" charset="0"/>
                <a:ea typeface="Lora" pitchFamily="34" charset="-122"/>
                <a:cs typeface="Lora" pitchFamily="34" charset="-120"/>
              </a:rPr>
              <a:t>Built-in Placeholders</a:t>
            </a:r>
            <a:endParaRPr lang="en-US" sz="1750" dirty="0"/>
          </a:p>
        </p:txBody>
      </p:sp>
      <p:sp>
        <p:nvSpPr>
          <p:cNvPr id="11" name="Text 6"/>
          <p:cNvSpPr/>
          <p:nvPr/>
        </p:nvSpPr>
        <p:spPr>
          <a:xfrm>
            <a:off x="7555468" y="2774037"/>
            <a:ext cx="6113621" cy="1526381"/>
          </a:xfrm>
          <a:prstGeom prst="rect">
            <a:avLst/>
          </a:prstGeom>
          <a:noFill/>
          <a:ln/>
        </p:spPr>
        <p:txBody>
          <a:bodyPr wrap="square" lIns="0" tIns="0" rIns="0" bIns="0" rtlCol="0" anchor="t"/>
          <a:lstStyle/>
          <a:p>
            <a:pPr marL="0" indent="0" algn="l">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Templates come with convenient placeholders for visuals such as product screenshots, team photos, charts, and graphs, as well as dedicated sections for text-based data and team biographies. This feature streamlines content integration, ensuring all necessary components are included and properly formatted.</a:t>
            </a:r>
            <a:endParaRPr lang="en-US" sz="1500" dirty="0"/>
          </a:p>
        </p:txBody>
      </p:sp>
      <p:pic>
        <p:nvPicPr>
          <p:cNvPr id="12" name="Image 3" descr="preencoded.png"/>
          <p:cNvPicPr>
            <a:picLocks noChangeAspect="1"/>
          </p:cNvPicPr>
          <p:nvPr/>
        </p:nvPicPr>
        <p:blipFill>
          <a:blip r:embed="rId6"/>
          <a:stretch>
            <a:fillRect/>
          </a:stretch>
        </p:blipFill>
        <p:spPr>
          <a:xfrm>
            <a:off x="7555468" y="4777502"/>
            <a:ext cx="477083" cy="477083"/>
          </a:xfrm>
          <a:prstGeom prst="rect">
            <a:avLst/>
          </a:prstGeom>
        </p:spPr>
      </p:pic>
      <p:sp>
        <p:nvSpPr>
          <p:cNvPr id="13" name="Text 7"/>
          <p:cNvSpPr/>
          <p:nvPr/>
        </p:nvSpPr>
        <p:spPr>
          <a:xfrm>
            <a:off x="7555468" y="5493068"/>
            <a:ext cx="2693075" cy="280630"/>
          </a:xfrm>
          <a:prstGeom prst="rect">
            <a:avLst/>
          </a:prstGeom>
          <a:noFill/>
          <a:ln/>
        </p:spPr>
        <p:txBody>
          <a:bodyPr wrap="none" lIns="0" tIns="0" rIns="0" bIns="0" rtlCol="0" anchor="t"/>
          <a:lstStyle/>
          <a:p>
            <a:pPr marL="0" indent="0" algn="l">
              <a:lnSpc>
                <a:spcPts val="2200"/>
              </a:lnSpc>
              <a:buNone/>
            </a:pPr>
            <a:r>
              <a:rPr lang="en-US" sz="1750" dirty="0">
                <a:solidFill>
                  <a:srgbClr val="3A3630"/>
                </a:solidFill>
                <a:latin typeface="Lora" pitchFamily="34" charset="0"/>
                <a:ea typeface="Lora" pitchFamily="34" charset="-122"/>
                <a:cs typeface="Lora" pitchFamily="34" charset="-120"/>
              </a:rPr>
              <a:t>Comprehensive Structure</a:t>
            </a:r>
            <a:endParaRPr lang="en-US" sz="1750" dirty="0"/>
          </a:p>
        </p:txBody>
      </p:sp>
      <p:sp>
        <p:nvSpPr>
          <p:cNvPr id="14" name="Text 8"/>
          <p:cNvSpPr/>
          <p:nvPr/>
        </p:nvSpPr>
        <p:spPr>
          <a:xfrm>
            <a:off x="7555468" y="5964436"/>
            <a:ext cx="6113621" cy="1526381"/>
          </a:xfrm>
          <a:prstGeom prst="rect">
            <a:avLst/>
          </a:prstGeom>
          <a:noFill/>
          <a:ln/>
        </p:spPr>
        <p:txBody>
          <a:bodyPr wrap="square" lIns="0" tIns="0" rIns="0" bIns="0" rtlCol="0" anchor="t"/>
          <a:lstStyle/>
          <a:p>
            <a:pPr marL="0" indent="0" algn="l">
              <a:lnSpc>
                <a:spcPts val="2400"/>
              </a:lnSpc>
              <a:buNone/>
            </a:pPr>
            <a:r>
              <a:rPr lang="en-US" sz="1500" dirty="0">
                <a:solidFill>
                  <a:srgbClr val="3A3630"/>
                </a:solidFill>
                <a:latin typeface="Source Sans Pro" pitchFamily="34" charset="0"/>
                <a:ea typeface="Source Sans Pro" pitchFamily="34" charset="-122"/>
                <a:cs typeface="Source Sans Pro" pitchFamily="34" charset="-120"/>
              </a:rPr>
              <a:t>The best templates are built upon a comprehensive structure that aligns with investor expectations. They cover all crucial elements that VCs and angel investors look for, from market validation and traction to financial projections and team capabilities, minimizing the risk of omitting vital information.</a:t>
            </a:r>
            <a:endParaRPr lang="en-US" sz="1500" dirty="0"/>
          </a:p>
        </p:txBody>
      </p:sp>
      <p:sp>
        <p:nvSpPr>
          <p:cNvPr id="15" name="Rectangle 14">
            <a:extLst>
              <a:ext uri="{FF2B5EF4-FFF2-40B4-BE49-F238E27FC236}">
                <a16:creationId xmlns:a16="http://schemas.microsoft.com/office/drawing/2014/main" id="{4EA95FFE-4CF3-4B31-8CB5-408829D6929A}"/>
              </a:ext>
            </a:extLst>
          </p:cNvPr>
          <p:cNvSpPr/>
          <p:nvPr/>
        </p:nvSpPr>
        <p:spPr>
          <a:xfrm>
            <a:off x="12709418" y="7702476"/>
            <a:ext cx="1904103" cy="602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68693" y="563285"/>
            <a:ext cx="10122813" cy="601028"/>
          </a:xfrm>
          <a:prstGeom prst="rect">
            <a:avLst/>
          </a:prstGeom>
          <a:noFill/>
          <a:ln/>
        </p:spPr>
        <p:txBody>
          <a:bodyPr wrap="none" lIns="0" tIns="0" rIns="0" bIns="0" rtlCol="0" anchor="t"/>
          <a:lstStyle/>
          <a:p>
            <a:pPr marL="0" indent="0" algn="l">
              <a:lnSpc>
                <a:spcPts val="4700"/>
              </a:lnSpc>
              <a:buNone/>
            </a:pPr>
            <a:r>
              <a:rPr lang="en-US" sz="3750" dirty="0">
                <a:solidFill>
                  <a:srgbClr val="38512F"/>
                </a:solidFill>
                <a:latin typeface="Lora" pitchFamily="34" charset="0"/>
                <a:ea typeface="Lora" pitchFamily="34" charset="-122"/>
                <a:cs typeface="Lora" pitchFamily="34" charset="-120"/>
              </a:rPr>
              <a:t>Startup-Focused Benefits of Using Templates</a:t>
            </a:r>
            <a:endParaRPr lang="en-US" sz="3750" dirty="0"/>
          </a:p>
        </p:txBody>
      </p:sp>
      <p:sp>
        <p:nvSpPr>
          <p:cNvPr id="3" name="Shape 1"/>
          <p:cNvSpPr/>
          <p:nvPr/>
        </p:nvSpPr>
        <p:spPr>
          <a:xfrm>
            <a:off x="968693" y="1573054"/>
            <a:ext cx="6244233" cy="3094792"/>
          </a:xfrm>
          <a:prstGeom prst="roundRect">
            <a:avLst>
              <a:gd name="adj" fmla="val 991"/>
            </a:avLst>
          </a:prstGeom>
          <a:solidFill>
            <a:srgbClr val="F3E7D4"/>
          </a:solidFill>
          <a:ln/>
        </p:spPr>
      </p:sp>
      <p:sp>
        <p:nvSpPr>
          <p:cNvPr id="4" name="Text 2"/>
          <p:cNvSpPr/>
          <p:nvPr/>
        </p:nvSpPr>
        <p:spPr>
          <a:xfrm>
            <a:off x="1173004" y="1777365"/>
            <a:ext cx="5835610" cy="601266"/>
          </a:xfrm>
          <a:prstGeom prst="rect">
            <a:avLst/>
          </a:prstGeom>
          <a:noFill/>
          <a:ln/>
        </p:spPr>
        <p:txBody>
          <a:bodyPr wrap="square" lIns="0" tIns="0" rIns="0" bIns="0" rtlCol="0" anchor="t"/>
          <a:lstStyle/>
          <a:p>
            <a:pPr marL="0" indent="0" algn="l">
              <a:lnSpc>
                <a:spcPts val="2350"/>
              </a:lnSpc>
              <a:buNone/>
            </a:pPr>
            <a:r>
              <a:rPr lang="en-US" sz="1850" dirty="0">
                <a:solidFill>
                  <a:srgbClr val="3A3630"/>
                </a:solidFill>
                <a:latin typeface="Lora" pitchFamily="34" charset="0"/>
                <a:ea typeface="Lora" pitchFamily="34" charset="-122"/>
                <a:cs typeface="Lora" pitchFamily="34" charset="-120"/>
              </a:rPr>
              <a:t>Enables Founders to Focus on Business, Not Design Details</a:t>
            </a:r>
            <a:endParaRPr lang="en-US" sz="1850" dirty="0"/>
          </a:p>
        </p:txBody>
      </p:sp>
      <p:sp>
        <p:nvSpPr>
          <p:cNvPr id="5" name="Text 3"/>
          <p:cNvSpPr/>
          <p:nvPr/>
        </p:nvSpPr>
        <p:spPr>
          <a:xfrm>
            <a:off x="1173004" y="2501146"/>
            <a:ext cx="5835610" cy="1962388"/>
          </a:xfrm>
          <a:prstGeom prst="rect">
            <a:avLst/>
          </a:prstGeom>
          <a:noFill/>
          <a:ln/>
        </p:spPr>
        <p:txBody>
          <a:bodyPr wrap="square" lIns="0" tIns="0" rIns="0" bIns="0" rtlCol="0" anchor="t"/>
          <a:lstStyle/>
          <a:p>
            <a:pPr marL="0" indent="0" algn="l">
              <a:lnSpc>
                <a:spcPts val="2550"/>
              </a:lnSpc>
              <a:buNone/>
            </a:pPr>
            <a:r>
              <a:rPr lang="en-US" sz="1600" dirty="0">
                <a:solidFill>
                  <a:srgbClr val="3A3630"/>
                </a:solidFill>
                <a:latin typeface="Source Sans Pro" pitchFamily="34" charset="0"/>
                <a:ea typeface="Source Sans Pro" pitchFamily="34" charset="-122"/>
                <a:cs typeface="Source Sans Pro" pitchFamily="34" charset="-120"/>
              </a:rPr>
              <a:t>Startup founders are often stretched thin, juggling product development, marketing, and team management. Using a professional pitch deck template frees up valuable time and resources by eliminating the need for extensive design work, allowing founders to concentrate on refining their business strategy and perfecting their narrative.</a:t>
            </a:r>
            <a:endParaRPr lang="en-US" sz="1600" dirty="0"/>
          </a:p>
        </p:txBody>
      </p:sp>
      <p:sp>
        <p:nvSpPr>
          <p:cNvPr id="6" name="Shape 4"/>
          <p:cNvSpPr/>
          <p:nvPr/>
        </p:nvSpPr>
        <p:spPr>
          <a:xfrm>
            <a:off x="7417237" y="1573054"/>
            <a:ext cx="6244352" cy="3094792"/>
          </a:xfrm>
          <a:prstGeom prst="roundRect">
            <a:avLst>
              <a:gd name="adj" fmla="val 991"/>
            </a:avLst>
          </a:prstGeom>
          <a:solidFill>
            <a:srgbClr val="F3E7D4"/>
          </a:solidFill>
          <a:ln/>
        </p:spPr>
      </p:sp>
      <p:sp>
        <p:nvSpPr>
          <p:cNvPr id="7" name="Text 5"/>
          <p:cNvSpPr/>
          <p:nvPr/>
        </p:nvSpPr>
        <p:spPr>
          <a:xfrm>
            <a:off x="7621548" y="1777365"/>
            <a:ext cx="3376493" cy="300633"/>
          </a:xfrm>
          <a:prstGeom prst="rect">
            <a:avLst/>
          </a:prstGeom>
          <a:noFill/>
          <a:ln/>
        </p:spPr>
        <p:txBody>
          <a:bodyPr wrap="none" lIns="0" tIns="0" rIns="0" bIns="0" rtlCol="0" anchor="t"/>
          <a:lstStyle/>
          <a:p>
            <a:pPr marL="0" indent="0" algn="l">
              <a:lnSpc>
                <a:spcPts val="2350"/>
              </a:lnSpc>
              <a:buNone/>
            </a:pPr>
            <a:r>
              <a:rPr lang="en-US" sz="1850" dirty="0">
                <a:solidFill>
                  <a:srgbClr val="3A3630"/>
                </a:solidFill>
                <a:latin typeface="Lora" pitchFamily="34" charset="0"/>
                <a:ea typeface="Lora" pitchFamily="34" charset="-122"/>
                <a:cs typeface="Lora" pitchFamily="34" charset="-120"/>
              </a:rPr>
              <a:t>Flexible for Multiple Platforms</a:t>
            </a:r>
            <a:endParaRPr lang="en-US" sz="1850" dirty="0"/>
          </a:p>
        </p:txBody>
      </p:sp>
      <p:sp>
        <p:nvSpPr>
          <p:cNvPr id="8" name="Text 6"/>
          <p:cNvSpPr/>
          <p:nvPr/>
        </p:nvSpPr>
        <p:spPr>
          <a:xfrm>
            <a:off x="7621548" y="2200513"/>
            <a:ext cx="5835729" cy="1962388"/>
          </a:xfrm>
          <a:prstGeom prst="rect">
            <a:avLst/>
          </a:prstGeom>
          <a:noFill/>
          <a:ln/>
        </p:spPr>
        <p:txBody>
          <a:bodyPr wrap="square" lIns="0" tIns="0" rIns="0" bIns="0" rtlCol="0" anchor="t"/>
          <a:lstStyle/>
          <a:p>
            <a:pPr marL="0" indent="0" algn="l">
              <a:lnSpc>
                <a:spcPts val="2550"/>
              </a:lnSpc>
              <a:buNone/>
            </a:pPr>
            <a:r>
              <a:rPr lang="en-US" sz="1600" dirty="0">
                <a:solidFill>
                  <a:srgbClr val="3A3630"/>
                </a:solidFill>
                <a:latin typeface="Source Sans Pro" pitchFamily="34" charset="0"/>
                <a:ea typeface="Source Sans Pro" pitchFamily="34" charset="-122"/>
                <a:cs typeface="Source Sans Pro" pitchFamily="34" charset="-120"/>
              </a:rPr>
              <a:t>Modern templates are designed for versatility, supporting various presentation software such as PowerPoint, Keynote, Google Slides, and even static formats like PDF or video. This cross-platform compatibility ensures that your pitch can be delivered effectively regardless of the investor's preferred viewing method or your team's software ecosystem.</a:t>
            </a:r>
            <a:endParaRPr lang="en-US" sz="1600" dirty="0"/>
          </a:p>
        </p:txBody>
      </p:sp>
      <p:sp>
        <p:nvSpPr>
          <p:cNvPr id="9" name="Shape 7"/>
          <p:cNvSpPr/>
          <p:nvPr/>
        </p:nvSpPr>
        <p:spPr>
          <a:xfrm>
            <a:off x="968693" y="4872157"/>
            <a:ext cx="6244233" cy="2794159"/>
          </a:xfrm>
          <a:prstGeom prst="roundRect">
            <a:avLst>
              <a:gd name="adj" fmla="val 1097"/>
            </a:avLst>
          </a:prstGeom>
          <a:solidFill>
            <a:srgbClr val="F3E7D4"/>
          </a:solidFill>
          <a:ln/>
        </p:spPr>
      </p:sp>
      <p:sp>
        <p:nvSpPr>
          <p:cNvPr id="10" name="Text 8"/>
          <p:cNvSpPr/>
          <p:nvPr/>
        </p:nvSpPr>
        <p:spPr>
          <a:xfrm>
            <a:off x="1173004" y="5076468"/>
            <a:ext cx="2923223" cy="300633"/>
          </a:xfrm>
          <a:prstGeom prst="rect">
            <a:avLst/>
          </a:prstGeom>
          <a:noFill/>
          <a:ln/>
        </p:spPr>
        <p:txBody>
          <a:bodyPr wrap="none" lIns="0" tIns="0" rIns="0" bIns="0" rtlCol="0" anchor="t"/>
          <a:lstStyle/>
          <a:p>
            <a:pPr marL="0" indent="0" algn="l">
              <a:lnSpc>
                <a:spcPts val="2350"/>
              </a:lnSpc>
              <a:buNone/>
            </a:pPr>
            <a:r>
              <a:rPr lang="en-US" sz="1850" dirty="0">
                <a:solidFill>
                  <a:srgbClr val="3A3630"/>
                </a:solidFill>
                <a:latin typeface="Lora" pitchFamily="34" charset="0"/>
                <a:ea typeface="Lora" pitchFamily="34" charset="-122"/>
                <a:cs typeface="Lora" pitchFamily="34" charset="-120"/>
              </a:rPr>
              <a:t>Ensures Polish and Clarity</a:t>
            </a:r>
            <a:endParaRPr lang="en-US" sz="1850" dirty="0"/>
          </a:p>
        </p:txBody>
      </p:sp>
      <p:sp>
        <p:nvSpPr>
          <p:cNvPr id="11" name="Text 9"/>
          <p:cNvSpPr/>
          <p:nvPr/>
        </p:nvSpPr>
        <p:spPr>
          <a:xfrm>
            <a:off x="1173004" y="5499616"/>
            <a:ext cx="5835610" cy="1635323"/>
          </a:xfrm>
          <a:prstGeom prst="rect">
            <a:avLst/>
          </a:prstGeom>
          <a:noFill/>
          <a:ln/>
        </p:spPr>
        <p:txBody>
          <a:bodyPr wrap="square" lIns="0" tIns="0" rIns="0" bIns="0" rtlCol="0" anchor="t"/>
          <a:lstStyle/>
          <a:p>
            <a:pPr marL="0" indent="0" algn="l">
              <a:lnSpc>
                <a:spcPts val="2550"/>
              </a:lnSpc>
              <a:buNone/>
            </a:pPr>
            <a:r>
              <a:rPr lang="en-US" sz="1600" dirty="0">
                <a:solidFill>
                  <a:srgbClr val="3A3630"/>
                </a:solidFill>
                <a:latin typeface="Source Sans Pro" pitchFamily="34" charset="0"/>
                <a:ea typeface="Source Sans Pro" pitchFamily="34" charset="-122"/>
                <a:cs typeface="Source Sans Pro" pitchFamily="34" charset="-120"/>
              </a:rPr>
              <a:t>Templates, crafted by professional designers, guarantee a high level of polish and visual clarity. This attention to detail reflects positively on the startup, demonstrating meticulousness and a strong brand image. The structured nature of templates also helps in presenting complex ideas in a simple, digestible manner.</a:t>
            </a:r>
            <a:endParaRPr lang="en-US" sz="1600" dirty="0"/>
          </a:p>
        </p:txBody>
      </p:sp>
      <p:sp>
        <p:nvSpPr>
          <p:cNvPr id="12" name="Shape 10"/>
          <p:cNvSpPr/>
          <p:nvPr/>
        </p:nvSpPr>
        <p:spPr>
          <a:xfrm>
            <a:off x="7417237" y="4872157"/>
            <a:ext cx="6244352" cy="2794159"/>
          </a:xfrm>
          <a:prstGeom prst="roundRect">
            <a:avLst>
              <a:gd name="adj" fmla="val 1097"/>
            </a:avLst>
          </a:prstGeom>
          <a:solidFill>
            <a:srgbClr val="F3E7D4"/>
          </a:solidFill>
          <a:ln/>
        </p:spPr>
      </p:sp>
      <p:sp>
        <p:nvSpPr>
          <p:cNvPr id="13" name="Text 11"/>
          <p:cNvSpPr/>
          <p:nvPr/>
        </p:nvSpPr>
        <p:spPr>
          <a:xfrm>
            <a:off x="7621548" y="5076468"/>
            <a:ext cx="5221248" cy="300633"/>
          </a:xfrm>
          <a:prstGeom prst="rect">
            <a:avLst/>
          </a:prstGeom>
          <a:noFill/>
          <a:ln/>
        </p:spPr>
        <p:txBody>
          <a:bodyPr wrap="none" lIns="0" tIns="0" rIns="0" bIns="0" rtlCol="0" anchor="t"/>
          <a:lstStyle/>
          <a:p>
            <a:pPr marL="0" indent="0" algn="l">
              <a:lnSpc>
                <a:spcPts val="2350"/>
              </a:lnSpc>
              <a:buNone/>
            </a:pPr>
            <a:r>
              <a:rPr lang="en-US" sz="1850" dirty="0">
                <a:solidFill>
                  <a:srgbClr val="3A3630"/>
                </a:solidFill>
                <a:latin typeface="Lora" pitchFamily="34" charset="0"/>
                <a:ea typeface="Lora" pitchFamily="34" charset="-122"/>
                <a:cs typeface="Lora" pitchFamily="34" charset="-120"/>
              </a:rPr>
              <a:t>Easy to Update for Different Investor Meetings</a:t>
            </a:r>
            <a:endParaRPr lang="en-US" sz="1850" dirty="0"/>
          </a:p>
        </p:txBody>
      </p:sp>
      <p:sp>
        <p:nvSpPr>
          <p:cNvPr id="14" name="Text 12"/>
          <p:cNvSpPr/>
          <p:nvPr/>
        </p:nvSpPr>
        <p:spPr>
          <a:xfrm>
            <a:off x="7621548" y="5499616"/>
            <a:ext cx="5835729" cy="1962388"/>
          </a:xfrm>
          <a:prstGeom prst="rect">
            <a:avLst/>
          </a:prstGeom>
          <a:noFill/>
          <a:ln/>
        </p:spPr>
        <p:txBody>
          <a:bodyPr wrap="square" lIns="0" tIns="0" rIns="0" bIns="0" rtlCol="0" anchor="t"/>
          <a:lstStyle/>
          <a:p>
            <a:pPr marL="0" indent="0" algn="l">
              <a:lnSpc>
                <a:spcPts val="2550"/>
              </a:lnSpc>
              <a:buNone/>
            </a:pPr>
            <a:r>
              <a:rPr lang="en-US" sz="1600" dirty="0">
                <a:solidFill>
                  <a:srgbClr val="3A3630"/>
                </a:solidFill>
                <a:latin typeface="Source Sans Pro" pitchFamily="34" charset="0"/>
                <a:ea typeface="Source Sans Pro" pitchFamily="34" charset="-122"/>
                <a:cs typeface="Source Sans Pro" pitchFamily="34" charset="-120"/>
              </a:rPr>
              <a:t>A key advantage of templates is their adaptability. As your startup evolves or as you engage with different types of investors, certain sections of your pitch may need to be emphasized or altered. Templates facilitate quick and easy updates, allowing you to tailor your deck efficiently for specific meetings without overhahauling the entire design.</a:t>
            </a:r>
            <a:endParaRPr lang="en-US" sz="1600" dirty="0"/>
          </a:p>
        </p:txBody>
      </p:sp>
      <p:sp>
        <p:nvSpPr>
          <p:cNvPr id="15" name="Rectangle 14">
            <a:extLst>
              <a:ext uri="{FF2B5EF4-FFF2-40B4-BE49-F238E27FC236}">
                <a16:creationId xmlns:a16="http://schemas.microsoft.com/office/drawing/2014/main" id="{736FC367-C57A-46D2-8EE5-8646C9C80407}"/>
              </a:ext>
            </a:extLst>
          </p:cNvPr>
          <p:cNvSpPr/>
          <p:nvPr/>
        </p:nvSpPr>
        <p:spPr>
          <a:xfrm>
            <a:off x="12709418" y="7702476"/>
            <a:ext cx="1904103" cy="602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968693" y="457795"/>
            <a:ext cx="7717631" cy="489585"/>
          </a:xfrm>
          <a:prstGeom prst="rect">
            <a:avLst/>
          </a:prstGeom>
          <a:noFill/>
          <a:ln/>
        </p:spPr>
        <p:txBody>
          <a:bodyPr wrap="none" lIns="0" tIns="0" rIns="0" bIns="0" rtlCol="0" anchor="t"/>
          <a:lstStyle/>
          <a:p>
            <a:pPr marL="0" indent="0" algn="l">
              <a:lnSpc>
                <a:spcPts val="3850"/>
              </a:lnSpc>
              <a:buNone/>
            </a:pPr>
            <a:r>
              <a:rPr lang="en-US" sz="3050" dirty="0">
                <a:solidFill>
                  <a:srgbClr val="38512F"/>
                </a:solidFill>
                <a:latin typeface="Lora" pitchFamily="34" charset="0"/>
                <a:ea typeface="Lora" pitchFamily="34" charset="-122"/>
                <a:cs typeface="Lora" pitchFamily="34" charset="-120"/>
              </a:rPr>
              <a:t>Essential Slides Included in Top Templates</a:t>
            </a:r>
            <a:endParaRPr lang="en-US" sz="3050" dirty="0"/>
          </a:p>
        </p:txBody>
      </p:sp>
      <p:sp>
        <p:nvSpPr>
          <p:cNvPr id="3" name="Shape 1"/>
          <p:cNvSpPr/>
          <p:nvPr/>
        </p:nvSpPr>
        <p:spPr>
          <a:xfrm>
            <a:off x="968693" y="1280279"/>
            <a:ext cx="12692896" cy="5778341"/>
          </a:xfrm>
          <a:prstGeom prst="roundRect">
            <a:avLst>
              <a:gd name="adj" fmla="val 432"/>
            </a:avLst>
          </a:prstGeom>
          <a:noFill/>
          <a:ln w="7620">
            <a:solidFill>
              <a:srgbClr val="000000">
                <a:alpha val="8000"/>
              </a:srgbClr>
            </a:solidFill>
            <a:prstDash val="solid"/>
          </a:ln>
        </p:spPr>
      </p:sp>
      <p:sp>
        <p:nvSpPr>
          <p:cNvPr id="4" name="Shape 2"/>
          <p:cNvSpPr/>
          <p:nvPr/>
        </p:nvSpPr>
        <p:spPr>
          <a:xfrm>
            <a:off x="976312" y="1287899"/>
            <a:ext cx="12677656" cy="481013"/>
          </a:xfrm>
          <a:prstGeom prst="rect">
            <a:avLst/>
          </a:prstGeom>
          <a:solidFill>
            <a:srgbClr val="FFFFFF">
              <a:alpha val="4000"/>
            </a:srgbClr>
          </a:solidFill>
          <a:ln/>
        </p:spPr>
      </p:sp>
      <p:sp>
        <p:nvSpPr>
          <p:cNvPr id="5" name="Text 3"/>
          <p:cNvSpPr/>
          <p:nvPr/>
        </p:nvSpPr>
        <p:spPr>
          <a:xfrm>
            <a:off x="1142881" y="1395293"/>
            <a:ext cx="6002060" cy="266224"/>
          </a:xfrm>
          <a:prstGeom prst="rect">
            <a:avLst/>
          </a:prstGeom>
          <a:noFill/>
          <a:ln/>
        </p:spPr>
        <p:txBody>
          <a:bodyPr wrap="none" lIns="0" tIns="0" rIns="0" bIns="0" rtlCol="0" anchor="t"/>
          <a:lstStyle/>
          <a:p>
            <a:pPr marL="0" indent="0" algn="l">
              <a:lnSpc>
                <a:spcPts val="2050"/>
              </a:lnSpc>
              <a:buNone/>
            </a:pPr>
            <a:r>
              <a:rPr lang="en-US" sz="1300" b="1" dirty="0">
                <a:solidFill>
                  <a:srgbClr val="3A3630"/>
                </a:solidFill>
                <a:latin typeface="Source Sans Pro" pitchFamily="34" charset="0"/>
                <a:ea typeface="Source Sans Pro" pitchFamily="34" charset="-122"/>
                <a:cs typeface="Source Sans Pro" pitchFamily="34" charset="-120"/>
              </a:rPr>
              <a:t>Slide Type</a:t>
            </a:r>
            <a:endParaRPr lang="en-US" sz="1300" dirty="0"/>
          </a:p>
        </p:txBody>
      </p:sp>
      <p:sp>
        <p:nvSpPr>
          <p:cNvPr id="6" name="Text 4"/>
          <p:cNvSpPr/>
          <p:nvPr/>
        </p:nvSpPr>
        <p:spPr>
          <a:xfrm>
            <a:off x="7485459" y="1395293"/>
            <a:ext cx="6002060" cy="266224"/>
          </a:xfrm>
          <a:prstGeom prst="rect">
            <a:avLst/>
          </a:prstGeom>
          <a:noFill/>
          <a:ln/>
        </p:spPr>
        <p:txBody>
          <a:bodyPr wrap="none" lIns="0" tIns="0" rIns="0" bIns="0" rtlCol="0" anchor="t"/>
          <a:lstStyle/>
          <a:p>
            <a:pPr marL="0" indent="0" algn="l">
              <a:lnSpc>
                <a:spcPts val="2050"/>
              </a:lnSpc>
              <a:buNone/>
            </a:pPr>
            <a:r>
              <a:rPr lang="en-US" sz="1300" b="1" dirty="0">
                <a:solidFill>
                  <a:srgbClr val="3A3630"/>
                </a:solidFill>
                <a:latin typeface="Source Sans Pro" pitchFamily="34" charset="0"/>
                <a:ea typeface="Source Sans Pro" pitchFamily="34" charset="-122"/>
                <a:cs typeface="Source Sans Pro" pitchFamily="34" charset="-120"/>
              </a:rPr>
              <a:t>Description</a:t>
            </a:r>
            <a:endParaRPr lang="en-US" sz="1300" dirty="0"/>
          </a:p>
        </p:txBody>
      </p:sp>
      <p:sp>
        <p:nvSpPr>
          <p:cNvPr id="7" name="Shape 5"/>
          <p:cNvSpPr/>
          <p:nvPr/>
        </p:nvSpPr>
        <p:spPr>
          <a:xfrm>
            <a:off x="976312" y="1768912"/>
            <a:ext cx="12677656" cy="747236"/>
          </a:xfrm>
          <a:prstGeom prst="rect">
            <a:avLst/>
          </a:prstGeom>
          <a:solidFill>
            <a:srgbClr val="000000">
              <a:alpha val="4000"/>
            </a:srgbClr>
          </a:solidFill>
          <a:ln/>
        </p:spPr>
      </p:sp>
      <p:sp>
        <p:nvSpPr>
          <p:cNvPr id="8" name="Text 6"/>
          <p:cNvSpPr/>
          <p:nvPr/>
        </p:nvSpPr>
        <p:spPr>
          <a:xfrm>
            <a:off x="1142881" y="1876306"/>
            <a:ext cx="6002060" cy="266224"/>
          </a:xfrm>
          <a:prstGeom prst="rect">
            <a:avLst/>
          </a:prstGeom>
          <a:noFill/>
          <a:ln/>
        </p:spPr>
        <p:txBody>
          <a:bodyPr wrap="none" lIns="0" tIns="0" rIns="0" bIns="0" rtlCol="0" anchor="t"/>
          <a:lstStyle/>
          <a:p>
            <a:pPr marL="0" indent="0" algn="l">
              <a:lnSpc>
                <a:spcPts val="2050"/>
              </a:lnSpc>
              <a:buNone/>
            </a:pPr>
            <a:r>
              <a:rPr lang="en-US" sz="1300" dirty="0">
                <a:solidFill>
                  <a:srgbClr val="3A3630"/>
                </a:solidFill>
                <a:latin typeface="Source Sans Pro" pitchFamily="34" charset="0"/>
                <a:ea typeface="Source Sans Pro" pitchFamily="34" charset="-122"/>
                <a:cs typeface="Source Sans Pro" pitchFamily="34" charset="-120"/>
              </a:rPr>
              <a:t>Problem and Solution Summary</a:t>
            </a:r>
            <a:endParaRPr lang="en-US" sz="1300" dirty="0"/>
          </a:p>
        </p:txBody>
      </p:sp>
      <p:sp>
        <p:nvSpPr>
          <p:cNvPr id="9" name="Text 7"/>
          <p:cNvSpPr/>
          <p:nvPr/>
        </p:nvSpPr>
        <p:spPr>
          <a:xfrm>
            <a:off x="7485459" y="1876306"/>
            <a:ext cx="6002060" cy="532448"/>
          </a:xfrm>
          <a:prstGeom prst="rect">
            <a:avLst/>
          </a:prstGeom>
          <a:noFill/>
          <a:ln/>
        </p:spPr>
        <p:txBody>
          <a:bodyPr wrap="square" lIns="0" tIns="0" rIns="0" bIns="0" rtlCol="0" anchor="t"/>
          <a:lstStyle/>
          <a:p>
            <a:pPr marL="0" indent="0" algn="l">
              <a:lnSpc>
                <a:spcPts val="2050"/>
              </a:lnSpc>
              <a:buNone/>
            </a:pPr>
            <a:r>
              <a:rPr lang="en-US" sz="1300" dirty="0">
                <a:solidFill>
                  <a:srgbClr val="3A3630"/>
                </a:solidFill>
                <a:latin typeface="Source Sans Pro" pitchFamily="34" charset="0"/>
                <a:ea typeface="Source Sans Pro" pitchFamily="34" charset="-122"/>
                <a:cs typeface="Source Sans Pro" pitchFamily="34" charset="-120"/>
              </a:rPr>
              <a:t>Clearly articulates the pain point your startup addresses and how your unique solution effectively solves it, often using real-world scenarios or market statistics.</a:t>
            </a:r>
            <a:endParaRPr lang="en-US" sz="1300" dirty="0"/>
          </a:p>
        </p:txBody>
      </p:sp>
      <p:sp>
        <p:nvSpPr>
          <p:cNvPr id="10" name="Shape 8"/>
          <p:cNvSpPr/>
          <p:nvPr/>
        </p:nvSpPr>
        <p:spPr>
          <a:xfrm>
            <a:off x="976312" y="2516148"/>
            <a:ext cx="12677656" cy="747236"/>
          </a:xfrm>
          <a:prstGeom prst="rect">
            <a:avLst/>
          </a:prstGeom>
          <a:solidFill>
            <a:srgbClr val="FFFFFF">
              <a:alpha val="4000"/>
            </a:srgbClr>
          </a:solidFill>
          <a:ln/>
        </p:spPr>
      </p:sp>
      <p:sp>
        <p:nvSpPr>
          <p:cNvPr id="11" name="Text 9"/>
          <p:cNvSpPr/>
          <p:nvPr/>
        </p:nvSpPr>
        <p:spPr>
          <a:xfrm>
            <a:off x="1142881" y="2623542"/>
            <a:ext cx="6002060" cy="266224"/>
          </a:xfrm>
          <a:prstGeom prst="rect">
            <a:avLst/>
          </a:prstGeom>
          <a:noFill/>
          <a:ln/>
        </p:spPr>
        <p:txBody>
          <a:bodyPr wrap="none" lIns="0" tIns="0" rIns="0" bIns="0" rtlCol="0" anchor="t"/>
          <a:lstStyle/>
          <a:p>
            <a:pPr marL="0" indent="0" algn="l">
              <a:lnSpc>
                <a:spcPts val="2050"/>
              </a:lnSpc>
              <a:buNone/>
            </a:pPr>
            <a:r>
              <a:rPr lang="en-US" sz="1300" dirty="0">
                <a:solidFill>
                  <a:srgbClr val="3A3630"/>
                </a:solidFill>
                <a:latin typeface="Source Sans Pro" pitchFamily="34" charset="0"/>
                <a:ea typeface="Source Sans Pro" pitchFamily="34" charset="-122"/>
                <a:cs typeface="Source Sans Pro" pitchFamily="34" charset="-120"/>
              </a:rPr>
              <a:t>Market Opportunity and Size Analysis</a:t>
            </a:r>
            <a:endParaRPr lang="en-US" sz="1300" dirty="0"/>
          </a:p>
        </p:txBody>
      </p:sp>
      <p:sp>
        <p:nvSpPr>
          <p:cNvPr id="12" name="Text 10"/>
          <p:cNvSpPr/>
          <p:nvPr/>
        </p:nvSpPr>
        <p:spPr>
          <a:xfrm>
            <a:off x="7485459" y="2623542"/>
            <a:ext cx="6002060" cy="532448"/>
          </a:xfrm>
          <a:prstGeom prst="rect">
            <a:avLst/>
          </a:prstGeom>
          <a:noFill/>
          <a:ln/>
        </p:spPr>
        <p:txBody>
          <a:bodyPr wrap="square" lIns="0" tIns="0" rIns="0" bIns="0" rtlCol="0" anchor="t"/>
          <a:lstStyle/>
          <a:p>
            <a:pPr marL="0" indent="0" algn="l">
              <a:lnSpc>
                <a:spcPts val="2050"/>
              </a:lnSpc>
              <a:buNone/>
            </a:pPr>
            <a:r>
              <a:rPr lang="en-US" sz="1300" dirty="0">
                <a:solidFill>
                  <a:srgbClr val="3A3630"/>
                </a:solidFill>
                <a:latin typeface="Source Sans Pro" pitchFamily="34" charset="0"/>
                <a:ea typeface="Source Sans Pro" pitchFamily="34" charset="-122"/>
                <a:cs typeface="Source Sans Pro" pitchFamily="34" charset="-120"/>
              </a:rPr>
              <a:t>Defines the target market, its total addressable market (TAM), and the segment your startup aims to capture. Includes data on market growth and trends.</a:t>
            </a:r>
            <a:endParaRPr lang="en-US" sz="1300" dirty="0"/>
          </a:p>
        </p:txBody>
      </p:sp>
      <p:sp>
        <p:nvSpPr>
          <p:cNvPr id="13" name="Shape 11"/>
          <p:cNvSpPr/>
          <p:nvPr/>
        </p:nvSpPr>
        <p:spPr>
          <a:xfrm>
            <a:off x="976312" y="3263384"/>
            <a:ext cx="12677656" cy="1013460"/>
          </a:xfrm>
          <a:prstGeom prst="rect">
            <a:avLst/>
          </a:prstGeom>
          <a:solidFill>
            <a:srgbClr val="000000">
              <a:alpha val="4000"/>
            </a:srgbClr>
          </a:solidFill>
          <a:ln/>
        </p:spPr>
      </p:sp>
      <p:sp>
        <p:nvSpPr>
          <p:cNvPr id="14" name="Text 12"/>
          <p:cNvSpPr/>
          <p:nvPr/>
        </p:nvSpPr>
        <p:spPr>
          <a:xfrm>
            <a:off x="1142881" y="3370778"/>
            <a:ext cx="6002060" cy="266224"/>
          </a:xfrm>
          <a:prstGeom prst="rect">
            <a:avLst/>
          </a:prstGeom>
          <a:noFill/>
          <a:ln/>
        </p:spPr>
        <p:txBody>
          <a:bodyPr wrap="none" lIns="0" tIns="0" rIns="0" bIns="0" rtlCol="0" anchor="t"/>
          <a:lstStyle/>
          <a:p>
            <a:pPr marL="0" indent="0" algn="l">
              <a:lnSpc>
                <a:spcPts val="2050"/>
              </a:lnSpc>
              <a:buNone/>
            </a:pPr>
            <a:r>
              <a:rPr lang="en-US" sz="1300" dirty="0">
                <a:solidFill>
                  <a:srgbClr val="3A3630"/>
                </a:solidFill>
                <a:latin typeface="Source Sans Pro" pitchFamily="34" charset="0"/>
                <a:ea typeface="Source Sans Pro" pitchFamily="34" charset="-122"/>
                <a:cs typeface="Source Sans Pro" pitchFamily="34" charset="-120"/>
              </a:rPr>
              <a:t>Business Model and Go-to-Market Strategy</a:t>
            </a:r>
            <a:endParaRPr lang="en-US" sz="1300" dirty="0"/>
          </a:p>
        </p:txBody>
      </p:sp>
      <p:sp>
        <p:nvSpPr>
          <p:cNvPr id="15" name="Text 13"/>
          <p:cNvSpPr/>
          <p:nvPr/>
        </p:nvSpPr>
        <p:spPr>
          <a:xfrm>
            <a:off x="7485459" y="3370778"/>
            <a:ext cx="6002060" cy="798671"/>
          </a:xfrm>
          <a:prstGeom prst="rect">
            <a:avLst/>
          </a:prstGeom>
          <a:noFill/>
          <a:ln/>
        </p:spPr>
        <p:txBody>
          <a:bodyPr wrap="square" lIns="0" tIns="0" rIns="0" bIns="0" rtlCol="0" anchor="t"/>
          <a:lstStyle/>
          <a:p>
            <a:pPr marL="0" indent="0" algn="l">
              <a:lnSpc>
                <a:spcPts val="2050"/>
              </a:lnSpc>
              <a:buNone/>
            </a:pPr>
            <a:r>
              <a:rPr lang="en-US" sz="1300" dirty="0">
                <a:solidFill>
                  <a:srgbClr val="3A3630"/>
                </a:solidFill>
                <a:latin typeface="Source Sans Pro" pitchFamily="34" charset="0"/>
                <a:ea typeface="Source Sans Pro" pitchFamily="34" charset="-122"/>
                <a:cs typeface="Source Sans Pro" pitchFamily="34" charset="-120"/>
              </a:rPr>
              <a:t>Explains how your company will generate revenue (e.g., SaaS, subscription, e-commerce) and your plan for reaching and acquiring customers (e.g., digital marketing, partnerships).</a:t>
            </a:r>
            <a:endParaRPr lang="en-US" sz="1300" dirty="0"/>
          </a:p>
        </p:txBody>
      </p:sp>
      <p:sp>
        <p:nvSpPr>
          <p:cNvPr id="16" name="Shape 14"/>
          <p:cNvSpPr/>
          <p:nvPr/>
        </p:nvSpPr>
        <p:spPr>
          <a:xfrm>
            <a:off x="976312" y="4276844"/>
            <a:ext cx="12677656" cy="747236"/>
          </a:xfrm>
          <a:prstGeom prst="rect">
            <a:avLst/>
          </a:prstGeom>
          <a:solidFill>
            <a:srgbClr val="FFFFFF">
              <a:alpha val="4000"/>
            </a:srgbClr>
          </a:solidFill>
          <a:ln/>
        </p:spPr>
      </p:sp>
      <p:sp>
        <p:nvSpPr>
          <p:cNvPr id="17" name="Text 15"/>
          <p:cNvSpPr/>
          <p:nvPr/>
        </p:nvSpPr>
        <p:spPr>
          <a:xfrm>
            <a:off x="1142881" y="4384238"/>
            <a:ext cx="6002060" cy="266224"/>
          </a:xfrm>
          <a:prstGeom prst="rect">
            <a:avLst/>
          </a:prstGeom>
          <a:noFill/>
          <a:ln/>
        </p:spPr>
        <p:txBody>
          <a:bodyPr wrap="none" lIns="0" tIns="0" rIns="0" bIns="0" rtlCol="0" anchor="t"/>
          <a:lstStyle/>
          <a:p>
            <a:pPr marL="0" indent="0" algn="l">
              <a:lnSpc>
                <a:spcPts val="2050"/>
              </a:lnSpc>
              <a:buNone/>
            </a:pPr>
            <a:r>
              <a:rPr lang="en-US" sz="1300" dirty="0">
                <a:solidFill>
                  <a:srgbClr val="3A3630"/>
                </a:solidFill>
                <a:latin typeface="Source Sans Pro" pitchFamily="34" charset="0"/>
                <a:ea typeface="Source Sans Pro" pitchFamily="34" charset="-122"/>
                <a:cs typeface="Source Sans Pro" pitchFamily="34" charset="-120"/>
              </a:rPr>
              <a:t>Competition Analysis and Positioning</a:t>
            </a:r>
            <a:endParaRPr lang="en-US" sz="1300" dirty="0"/>
          </a:p>
        </p:txBody>
      </p:sp>
      <p:sp>
        <p:nvSpPr>
          <p:cNvPr id="18" name="Text 16"/>
          <p:cNvSpPr/>
          <p:nvPr/>
        </p:nvSpPr>
        <p:spPr>
          <a:xfrm>
            <a:off x="7485459" y="4384238"/>
            <a:ext cx="6002060" cy="532448"/>
          </a:xfrm>
          <a:prstGeom prst="rect">
            <a:avLst/>
          </a:prstGeom>
          <a:noFill/>
          <a:ln/>
        </p:spPr>
        <p:txBody>
          <a:bodyPr wrap="square" lIns="0" tIns="0" rIns="0" bIns="0" rtlCol="0" anchor="t"/>
          <a:lstStyle/>
          <a:p>
            <a:pPr marL="0" indent="0" algn="l">
              <a:lnSpc>
                <a:spcPts val="2050"/>
              </a:lnSpc>
              <a:buNone/>
            </a:pPr>
            <a:r>
              <a:rPr lang="en-US" sz="1300" dirty="0">
                <a:solidFill>
                  <a:srgbClr val="3A3630"/>
                </a:solidFill>
                <a:latin typeface="Source Sans Pro" pitchFamily="34" charset="0"/>
                <a:ea typeface="Source Sans Pro" pitchFamily="34" charset="-122"/>
                <a:cs typeface="Source Sans Pro" pitchFamily="34" charset="-120"/>
              </a:rPr>
              <a:t>Identifies key competitors and details your competitive advantages, highlighting what makes your solution superior or unique in the market.</a:t>
            </a:r>
            <a:endParaRPr lang="en-US" sz="1300" dirty="0"/>
          </a:p>
        </p:txBody>
      </p:sp>
      <p:sp>
        <p:nvSpPr>
          <p:cNvPr id="19" name="Shape 17"/>
          <p:cNvSpPr/>
          <p:nvPr/>
        </p:nvSpPr>
        <p:spPr>
          <a:xfrm>
            <a:off x="976312" y="5024080"/>
            <a:ext cx="12677656" cy="1013460"/>
          </a:xfrm>
          <a:prstGeom prst="rect">
            <a:avLst/>
          </a:prstGeom>
          <a:solidFill>
            <a:srgbClr val="000000">
              <a:alpha val="4000"/>
            </a:srgbClr>
          </a:solidFill>
          <a:ln/>
        </p:spPr>
      </p:sp>
      <p:sp>
        <p:nvSpPr>
          <p:cNvPr id="20" name="Text 18"/>
          <p:cNvSpPr/>
          <p:nvPr/>
        </p:nvSpPr>
        <p:spPr>
          <a:xfrm>
            <a:off x="1142881" y="5131475"/>
            <a:ext cx="6002060" cy="266224"/>
          </a:xfrm>
          <a:prstGeom prst="rect">
            <a:avLst/>
          </a:prstGeom>
          <a:noFill/>
          <a:ln/>
        </p:spPr>
        <p:txBody>
          <a:bodyPr wrap="none" lIns="0" tIns="0" rIns="0" bIns="0" rtlCol="0" anchor="t"/>
          <a:lstStyle/>
          <a:p>
            <a:pPr marL="0" indent="0" algn="l">
              <a:lnSpc>
                <a:spcPts val="2050"/>
              </a:lnSpc>
              <a:buNone/>
            </a:pPr>
            <a:r>
              <a:rPr lang="en-US" sz="1300" dirty="0">
                <a:solidFill>
                  <a:srgbClr val="3A3630"/>
                </a:solidFill>
                <a:latin typeface="Source Sans Pro" pitchFamily="34" charset="0"/>
                <a:ea typeface="Source Sans Pro" pitchFamily="34" charset="-122"/>
                <a:cs typeface="Source Sans Pro" pitchFamily="34" charset="-120"/>
              </a:rPr>
              <a:t>Financials and User Traction</a:t>
            </a:r>
            <a:endParaRPr lang="en-US" sz="1300" dirty="0"/>
          </a:p>
        </p:txBody>
      </p:sp>
      <p:sp>
        <p:nvSpPr>
          <p:cNvPr id="21" name="Text 19"/>
          <p:cNvSpPr/>
          <p:nvPr/>
        </p:nvSpPr>
        <p:spPr>
          <a:xfrm>
            <a:off x="7485459" y="5131475"/>
            <a:ext cx="6002060" cy="798671"/>
          </a:xfrm>
          <a:prstGeom prst="rect">
            <a:avLst/>
          </a:prstGeom>
          <a:noFill/>
          <a:ln/>
        </p:spPr>
        <p:txBody>
          <a:bodyPr wrap="square" lIns="0" tIns="0" rIns="0" bIns="0" rtlCol="0" anchor="t"/>
          <a:lstStyle/>
          <a:p>
            <a:pPr marL="0" indent="0" algn="l">
              <a:lnSpc>
                <a:spcPts val="2050"/>
              </a:lnSpc>
              <a:buNone/>
            </a:pPr>
            <a:r>
              <a:rPr lang="en-US" sz="1300" dirty="0">
                <a:solidFill>
                  <a:srgbClr val="3A3630"/>
                </a:solidFill>
                <a:latin typeface="Source Sans Pro" pitchFamily="34" charset="0"/>
                <a:ea typeface="Source Sans Pro" pitchFamily="34" charset="-122"/>
                <a:cs typeface="Source Sans Pro" pitchFamily="34" charset="-120"/>
              </a:rPr>
              <a:t>Presents key financial projections (revenue, expenses, profitability) and metrics demonstrating early adoption or growth (e.g., active users, customer retention, growth rate).</a:t>
            </a:r>
            <a:endParaRPr lang="en-US" sz="1300" dirty="0"/>
          </a:p>
        </p:txBody>
      </p:sp>
      <p:sp>
        <p:nvSpPr>
          <p:cNvPr id="22" name="Shape 20"/>
          <p:cNvSpPr/>
          <p:nvPr/>
        </p:nvSpPr>
        <p:spPr>
          <a:xfrm>
            <a:off x="976312" y="6037540"/>
            <a:ext cx="12677656" cy="1013460"/>
          </a:xfrm>
          <a:prstGeom prst="rect">
            <a:avLst/>
          </a:prstGeom>
          <a:solidFill>
            <a:srgbClr val="FFFFFF">
              <a:alpha val="4000"/>
            </a:srgbClr>
          </a:solidFill>
          <a:ln/>
        </p:spPr>
      </p:sp>
      <p:sp>
        <p:nvSpPr>
          <p:cNvPr id="23" name="Text 21"/>
          <p:cNvSpPr/>
          <p:nvPr/>
        </p:nvSpPr>
        <p:spPr>
          <a:xfrm>
            <a:off x="1142881" y="6144935"/>
            <a:ext cx="6002060" cy="266224"/>
          </a:xfrm>
          <a:prstGeom prst="rect">
            <a:avLst/>
          </a:prstGeom>
          <a:noFill/>
          <a:ln/>
        </p:spPr>
        <p:txBody>
          <a:bodyPr wrap="none" lIns="0" tIns="0" rIns="0" bIns="0" rtlCol="0" anchor="t"/>
          <a:lstStyle/>
          <a:p>
            <a:pPr marL="0" indent="0" algn="l">
              <a:lnSpc>
                <a:spcPts val="2050"/>
              </a:lnSpc>
              <a:buNone/>
            </a:pPr>
            <a:r>
              <a:rPr lang="en-US" sz="1300" dirty="0">
                <a:solidFill>
                  <a:srgbClr val="3A3630"/>
                </a:solidFill>
                <a:latin typeface="Source Sans Pro" pitchFamily="34" charset="0"/>
                <a:ea typeface="Source Sans Pro" pitchFamily="34" charset="-122"/>
                <a:cs typeface="Source Sans Pro" pitchFamily="34" charset="-120"/>
              </a:rPr>
              <a:t>Team Introduction and Advisory Board</a:t>
            </a:r>
            <a:endParaRPr lang="en-US" sz="1300" dirty="0"/>
          </a:p>
        </p:txBody>
      </p:sp>
      <p:sp>
        <p:nvSpPr>
          <p:cNvPr id="24" name="Text 22"/>
          <p:cNvSpPr/>
          <p:nvPr/>
        </p:nvSpPr>
        <p:spPr>
          <a:xfrm>
            <a:off x="7485459" y="6144935"/>
            <a:ext cx="6002060" cy="798671"/>
          </a:xfrm>
          <a:prstGeom prst="rect">
            <a:avLst/>
          </a:prstGeom>
          <a:noFill/>
          <a:ln/>
        </p:spPr>
        <p:txBody>
          <a:bodyPr wrap="square" lIns="0" tIns="0" rIns="0" bIns="0" rtlCol="0" anchor="t"/>
          <a:lstStyle/>
          <a:p>
            <a:pPr marL="0" indent="0" algn="l">
              <a:lnSpc>
                <a:spcPts val="2050"/>
              </a:lnSpc>
              <a:buNone/>
            </a:pPr>
            <a:r>
              <a:rPr lang="en-US" sz="1300" dirty="0">
                <a:solidFill>
                  <a:srgbClr val="3A3630"/>
                </a:solidFill>
                <a:latin typeface="Source Sans Pro" pitchFamily="34" charset="0"/>
                <a:ea typeface="Source Sans Pro" pitchFamily="34" charset="-122"/>
                <a:cs typeface="Source Sans Pro" pitchFamily="34" charset="-120"/>
              </a:rPr>
              <a:t>Showcases the expertise and experience of your founding team and key advisors, emphasizing their relevant backgrounds and how they contribute to the startup's success.</a:t>
            </a:r>
            <a:endParaRPr lang="en-US" sz="1300" dirty="0"/>
          </a:p>
        </p:txBody>
      </p:sp>
      <p:sp>
        <p:nvSpPr>
          <p:cNvPr id="25" name="Text 23"/>
          <p:cNvSpPr/>
          <p:nvPr/>
        </p:nvSpPr>
        <p:spPr>
          <a:xfrm>
            <a:off x="968693" y="7245787"/>
            <a:ext cx="12692896" cy="532448"/>
          </a:xfrm>
          <a:prstGeom prst="rect">
            <a:avLst/>
          </a:prstGeom>
          <a:noFill/>
          <a:ln/>
        </p:spPr>
        <p:txBody>
          <a:bodyPr wrap="square" lIns="0" tIns="0" rIns="0" bIns="0" rtlCol="0" anchor="t"/>
          <a:lstStyle/>
          <a:p>
            <a:pPr marL="0" indent="0" algn="l">
              <a:lnSpc>
                <a:spcPts val="2050"/>
              </a:lnSpc>
              <a:buNone/>
            </a:pPr>
            <a:r>
              <a:rPr lang="en-US" sz="1300" dirty="0">
                <a:solidFill>
                  <a:srgbClr val="3A3630"/>
                </a:solidFill>
                <a:latin typeface="Source Sans Pro" pitchFamily="34" charset="0"/>
                <a:ea typeface="Source Sans Pro" pitchFamily="34" charset="-122"/>
                <a:cs typeface="Source Sans Pro" pitchFamily="34" charset="-120"/>
              </a:rPr>
              <a:t>These essential slides form the backbone of any compelling pitch deck, guiding investors through the complete narrative of your startup from problem identification to potential for success.</a:t>
            </a:r>
            <a:endParaRPr lang="en-US" sz="1300" dirty="0"/>
          </a:p>
        </p:txBody>
      </p:sp>
      <p:sp>
        <p:nvSpPr>
          <p:cNvPr id="26" name="Rectangle 25">
            <a:extLst>
              <a:ext uri="{FF2B5EF4-FFF2-40B4-BE49-F238E27FC236}">
                <a16:creationId xmlns:a16="http://schemas.microsoft.com/office/drawing/2014/main" id="{EC9D20DD-27BD-4F3B-A0F6-1FB90D8CF50C}"/>
              </a:ext>
            </a:extLst>
          </p:cNvPr>
          <p:cNvSpPr/>
          <p:nvPr/>
        </p:nvSpPr>
        <p:spPr>
          <a:xfrm>
            <a:off x="12709418" y="7702476"/>
            <a:ext cx="1904103" cy="602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968693" y="778550"/>
            <a:ext cx="7757636" cy="663297"/>
          </a:xfrm>
          <a:prstGeom prst="rect">
            <a:avLst/>
          </a:prstGeom>
          <a:noFill/>
          <a:ln/>
        </p:spPr>
        <p:txBody>
          <a:bodyPr wrap="none" lIns="0" tIns="0" rIns="0" bIns="0" rtlCol="0" anchor="t"/>
          <a:lstStyle/>
          <a:p>
            <a:pPr marL="0" indent="0" algn="l">
              <a:lnSpc>
                <a:spcPts val="5200"/>
              </a:lnSpc>
              <a:buNone/>
            </a:pPr>
            <a:r>
              <a:rPr lang="en-US" sz="4150" dirty="0">
                <a:solidFill>
                  <a:srgbClr val="38512F"/>
                </a:solidFill>
                <a:latin typeface="Lora" pitchFamily="34" charset="0"/>
                <a:ea typeface="Lora" pitchFamily="34" charset="-122"/>
                <a:cs typeface="Lora" pitchFamily="34" charset="-120"/>
              </a:rPr>
              <a:t>Customization and Adaptability</a:t>
            </a:r>
            <a:endParaRPr lang="en-US" sz="4150" dirty="0"/>
          </a:p>
        </p:txBody>
      </p:sp>
      <p:sp>
        <p:nvSpPr>
          <p:cNvPr id="3" name="Text 1"/>
          <p:cNvSpPr/>
          <p:nvPr/>
        </p:nvSpPr>
        <p:spPr>
          <a:xfrm>
            <a:off x="968693" y="1892856"/>
            <a:ext cx="12692896" cy="1443038"/>
          </a:xfrm>
          <a:prstGeom prst="rect">
            <a:avLst/>
          </a:prstGeom>
          <a:noFill/>
          <a:ln/>
        </p:spPr>
        <p:txBody>
          <a:bodyPr wrap="square" lIns="0" tIns="0" rIns="0" bIns="0" rtlCol="0" anchor="t"/>
          <a:lstStyle/>
          <a:p>
            <a:pPr marL="0" indent="0" algn="l">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One of the most powerful aspects of professional pitch deck templates is their inherent flexibility and ease of customization. Modern templates are engineered with user-friendliness in mind, often featuring intuitive drag-and-drop interfaces that allow founders to effortlessly integrate their brand elements. This means changing brand colors, uploading company logos, and inserting specific imagery to align with the startup's unique visual identity can be done in minutes, ensuring a cohesive and branded presentation.</a:t>
            </a:r>
            <a:endParaRPr lang="en-US" sz="1750" dirty="0"/>
          </a:p>
        </p:txBody>
      </p:sp>
      <p:sp>
        <p:nvSpPr>
          <p:cNvPr id="4" name="Text 2"/>
          <p:cNvSpPr/>
          <p:nvPr/>
        </p:nvSpPr>
        <p:spPr>
          <a:xfrm>
            <a:off x="968693" y="3589615"/>
            <a:ext cx="12692896" cy="1803797"/>
          </a:xfrm>
          <a:prstGeom prst="rect">
            <a:avLst/>
          </a:prstGeom>
          <a:noFill/>
          <a:ln/>
        </p:spPr>
        <p:txBody>
          <a:bodyPr wrap="square" lIns="0" tIns="0" rIns="0" bIns="0" rtlCol="0" anchor="t"/>
          <a:lstStyle/>
          <a:p>
            <a:pPr marL="0" indent="0" algn="l">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Furthermore, the modular structure of these templates is a significant advantage. Startups can add, remove, or rearrange slides as needed, tailoring the content to suit different audiences or specific investor interests. For instance, a deck prepared for an early-stage angel investor might focus more on the problem and solution, while a presentation for a Series B venture capital firm might delve deeper into financial projections and scalability. This adaptability allows founders to maintain a lean, focused narrative, presenting only the most relevant information without unnecessary clutter.</a:t>
            </a:r>
            <a:endParaRPr lang="en-US" sz="1750" dirty="0"/>
          </a:p>
        </p:txBody>
      </p:sp>
      <p:sp>
        <p:nvSpPr>
          <p:cNvPr id="5" name="Text 3"/>
          <p:cNvSpPr/>
          <p:nvPr/>
        </p:nvSpPr>
        <p:spPr>
          <a:xfrm>
            <a:off x="968693" y="5647134"/>
            <a:ext cx="12692896" cy="1803797"/>
          </a:xfrm>
          <a:prstGeom prst="rect">
            <a:avLst/>
          </a:prstGeom>
          <a:noFill/>
          <a:ln/>
        </p:spPr>
        <p:txBody>
          <a:bodyPr wrap="square" lIns="0" tIns="0" rIns="0" bIns="0" rtlCol="0" anchor="t"/>
          <a:lstStyle/>
          <a:p>
            <a:pPr marL="0" indent="0" algn="l">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Templates are also designed to be adaptable across various industries and funding stages. Whether you're a fintech startup, a biotech company, or a consumer app, there's a template that can be adjusted to highlight your specific value proposition and market dynamics. This broad applicability extends to different funding rounds, from seed to growth stage, enabling consistent professional branding throughout a startup's lifecycle. An excellent example of this versatility is offerings from platforms like Slidebean, which provides over 100 customizable startup deck templates, catering to a wide array of business models and fundraising scenarios.</a:t>
            </a:r>
            <a:endParaRPr lang="en-US" sz="1750" dirty="0"/>
          </a:p>
        </p:txBody>
      </p:sp>
      <p:sp>
        <p:nvSpPr>
          <p:cNvPr id="6" name="Rectangle 5">
            <a:extLst>
              <a:ext uri="{FF2B5EF4-FFF2-40B4-BE49-F238E27FC236}">
                <a16:creationId xmlns:a16="http://schemas.microsoft.com/office/drawing/2014/main" id="{62061D70-D6FE-4171-A486-50672FE16127}"/>
              </a:ext>
            </a:extLst>
          </p:cNvPr>
          <p:cNvSpPr/>
          <p:nvPr/>
        </p:nvSpPr>
        <p:spPr>
          <a:xfrm>
            <a:off x="12709418" y="7702476"/>
            <a:ext cx="1904103" cy="602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68693" y="676156"/>
            <a:ext cx="9944576" cy="616506"/>
          </a:xfrm>
          <a:prstGeom prst="rect">
            <a:avLst/>
          </a:prstGeom>
          <a:noFill/>
          <a:ln/>
        </p:spPr>
        <p:txBody>
          <a:bodyPr wrap="none" lIns="0" tIns="0" rIns="0" bIns="0" rtlCol="0" anchor="t"/>
          <a:lstStyle/>
          <a:p>
            <a:pPr marL="0" indent="0" algn="l">
              <a:lnSpc>
                <a:spcPts val="4850"/>
              </a:lnSpc>
              <a:buNone/>
            </a:pPr>
            <a:r>
              <a:rPr lang="en-US" sz="3850" dirty="0">
                <a:solidFill>
                  <a:srgbClr val="38512F"/>
                </a:solidFill>
                <a:latin typeface="Lora" pitchFamily="34" charset="0"/>
                <a:ea typeface="Lora" pitchFamily="34" charset="-122"/>
                <a:cs typeface="Lora" pitchFamily="34" charset="-120"/>
              </a:rPr>
              <a:t>Platform Choices and Real-World Examples</a:t>
            </a:r>
            <a:endParaRPr lang="en-US" sz="3850" dirty="0"/>
          </a:p>
        </p:txBody>
      </p:sp>
      <p:pic>
        <p:nvPicPr>
          <p:cNvPr id="3" name="Image 0" descr="preencoded.png"/>
          <p:cNvPicPr>
            <a:picLocks noChangeAspect="1"/>
          </p:cNvPicPr>
          <p:nvPr/>
        </p:nvPicPr>
        <p:blipFill>
          <a:blip r:embed="rId3"/>
          <a:stretch>
            <a:fillRect/>
          </a:stretch>
        </p:blipFill>
        <p:spPr>
          <a:xfrm>
            <a:off x="3898702" y="1847374"/>
            <a:ext cx="1582460" cy="838438"/>
          </a:xfrm>
          <a:prstGeom prst="rect">
            <a:avLst/>
          </a:prstGeom>
        </p:spPr>
      </p:pic>
      <p:pic>
        <p:nvPicPr>
          <p:cNvPr id="4" name="Image 1" descr="preencoded.png"/>
          <p:cNvPicPr>
            <a:picLocks noChangeAspect="1"/>
          </p:cNvPicPr>
          <p:nvPr/>
        </p:nvPicPr>
        <p:blipFill>
          <a:blip r:embed="rId4"/>
          <a:stretch>
            <a:fillRect/>
          </a:stretch>
        </p:blipFill>
        <p:spPr>
          <a:xfrm>
            <a:off x="5648801" y="1847374"/>
            <a:ext cx="1582460" cy="838438"/>
          </a:xfrm>
          <a:prstGeom prst="rect">
            <a:avLst/>
          </a:prstGeom>
        </p:spPr>
      </p:pic>
      <p:pic>
        <p:nvPicPr>
          <p:cNvPr id="5" name="Image 2" descr="preencoded.png"/>
          <p:cNvPicPr>
            <a:picLocks noChangeAspect="1"/>
          </p:cNvPicPr>
          <p:nvPr/>
        </p:nvPicPr>
        <p:blipFill>
          <a:blip r:embed="rId5"/>
          <a:stretch>
            <a:fillRect/>
          </a:stretch>
        </p:blipFill>
        <p:spPr>
          <a:xfrm>
            <a:off x="7398901" y="1847374"/>
            <a:ext cx="1582460" cy="838438"/>
          </a:xfrm>
          <a:prstGeom prst="rect">
            <a:avLst/>
          </a:prstGeom>
        </p:spPr>
      </p:pic>
      <p:pic>
        <p:nvPicPr>
          <p:cNvPr id="6" name="Image 3" descr="preencoded.png"/>
          <p:cNvPicPr>
            <a:picLocks noChangeAspect="1"/>
          </p:cNvPicPr>
          <p:nvPr/>
        </p:nvPicPr>
        <p:blipFill>
          <a:blip r:embed="rId6"/>
          <a:stretch>
            <a:fillRect/>
          </a:stretch>
        </p:blipFill>
        <p:spPr>
          <a:xfrm>
            <a:off x="9149001" y="1847374"/>
            <a:ext cx="1582460" cy="838438"/>
          </a:xfrm>
          <a:prstGeom prst="rect">
            <a:avLst/>
          </a:prstGeom>
        </p:spPr>
      </p:pic>
      <p:sp>
        <p:nvSpPr>
          <p:cNvPr id="7" name="Text 1"/>
          <p:cNvSpPr/>
          <p:nvPr/>
        </p:nvSpPr>
        <p:spPr>
          <a:xfrm>
            <a:off x="968693" y="3057049"/>
            <a:ext cx="12692896" cy="1341596"/>
          </a:xfrm>
          <a:prstGeom prst="rect">
            <a:avLst/>
          </a:prstGeom>
          <a:noFill/>
          <a:ln/>
        </p:spPr>
        <p:txBody>
          <a:bodyPr wrap="square" lIns="0" tIns="0" rIns="0" bIns="0" rtlCol="0" anchor="t"/>
          <a:lstStyle/>
          <a:p>
            <a:pPr marL="0" indent="0" algn="l">
              <a:lnSpc>
                <a:spcPts val="2600"/>
              </a:lnSpc>
              <a:buNone/>
            </a:pPr>
            <a:r>
              <a:rPr lang="en-US" sz="1650" dirty="0">
                <a:solidFill>
                  <a:srgbClr val="3A3630"/>
                </a:solidFill>
                <a:latin typeface="Source Sans Pro" pitchFamily="34" charset="0"/>
                <a:ea typeface="Source Sans Pro" pitchFamily="34" charset="-122"/>
                <a:cs typeface="Source Sans Pro" pitchFamily="34" charset="-120"/>
              </a:rPr>
              <a:t>Choosing the right platform for your pitch deck template is crucial, as each offers unique features and advantages. Leading options in the market include Pitch, known for its collaborative features and sleek design; Canva, a highly accessible platform with a vast library of design elements; Slidebean, which leverages AI to help structure and design presentations; and Microsoft Create, offering a wide range of templates compatible with PowerPoint. These platforms provide diverse functionalities, catering to different levels of design expertise and collaboration needs.</a:t>
            </a:r>
            <a:endParaRPr lang="en-US" sz="1650" dirty="0"/>
          </a:p>
        </p:txBody>
      </p:sp>
      <p:sp>
        <p:nvSpPr>
          <p:cNvPr id="8" name="Text 2"/>
          <p:cNvSpPr/>
          <p:nvPr/>
        </p:nvSpPr>
        <p:spPr>
          <a:xfrm>
            <a:off x="968693" y="4634389"/>
            <a:ext cx="12692896" cy="1341596"/>
          </a:xfrm>
          <a:prstGeom prst="rect">
            <a:avLst/>
          </a:prstGeom>
          <a:noFill/>
          <a:ln/>
        </p:spPr>
        <p:txBody>
          <a:bodyPr wrap="square" lIns="0" tIns="0" rIns="0" bIns="0" rtlCol="0" anchor="t"/>
          <a:lstStyle/>
          <a:p>
            <a:pPr marL="0" indent="0" algn="l">
              <a:lnSpc>
                <a:spcPts val="2600"/>
              </a:lnSpc>
              <a:buNone/>
            </a:pPr>
            <a:r>
              <a:rPr lang="en-US" sz="1650" dirty="0">
                <a:solidFill>
                  <a:srgbClr val="3A3630"/>
                </a:solidFill>
                <a:latin typeface="Source Sans Pro" pitchFamily="34" charset="0"/>
                <a:ea typeface="Source Sans Pro" pitchFamily="34" charset="-122"/>
                <a:cs typeface="Source Sans Pro" pitchFamily="34" charset="-120"/>
              </a:rPr>
              <a:t>Beyond the tools, understanding what makes a pitch deck successful can be gleaned from real-world examples. Many successful startups have publicly shared their original pitch decks, offering invaluable insights into how they articulated their vision and secured funding. For instance, the early pitch decks of companies like Contently and Mint are often cited for their clarity and compelling storytelling. These decks were instrumental in their respective fundraising efforts and serve as benchmarks for aspiring founders.</a:t>
            </a:r>
            <a:endParaRPr lang="en-US" sz="1650" dirty="0"/>
          </a:p>
        </p:txBody>
      </p:sp>
      <p:sp>
        <p:nvSpPr>
          <p:cNvPr id="9" name="Text 3"/>
          <p:cNvSpPr/>
          <p:nvPr/>
        </p:nvSpPr>
        <p:spPr>
          <a:xfrm>
            <a:off x="968693" y="6211729"/>
            <a:ext cx="12692896" cy="1341596"/>
          </a:xfrm>
          <a:prstGeom prst="rect">
            <a:avLst/>
          </a:prstGeom>
          <a:noFill/>
          <a:ln/>
        </p:spPr>
        <p:txBody>
          <a:bodyPr wrap="square" lIns="0" tIns="0" rIns="0" bIns="0" rtlCol="0" anchor="t"/>
          <a:lstStyle/>
          <a:p>
            <a:pPr marL="0" indent="0" algn="l">
              <a:lnSpc>
                <a:spcPts val="2600"/>
              </a:lnSpc>
              <a:buNone/>
            </a:pPr>
            <a:r>
              <a:rPr lang="en-US" sz="1650" dirty="0">
                <a:solidFill>
                  <a:srgbClr val="3A3630"/>
                </a:solidFill>
                <a:latin typeface="Source Sans Pro" pitchFamily="34" charset="0"/>
                <a:ea typeface="Source Sans Pro" pitchFamily="34" charset="-122"/>
                <a:cs typeface="Source Sans Pro" pitchFamily="34" charset="-120"/>
              </a:rPr>
              <a:t>Furthermore, many professional templates are inspired by the very presentations that have secured significant venture capital. This means that the structures, visual hierarchies, and content frameworks within these templates are battle-tested and aligned with what venture capitalists typically look for. Resources like HubSpot also provide extensive case studies, such as their collection of "12+ startup pitch deck case studies," offering deep dives into the strategies and components of successful pitches, further guiding founders in crafting their own compelling narratives.</a:t>
            </a:r>
            <a:endParaRPr lang="en-US" sz="1650" dirty="0"/>
          </a:p>
        </p:txBody>
      </p:sp>
      <p:sp>
        <p:nvSpPr>
          <p:cNvPr id="10" name="Rectangle 9">
            <a:extLst>
              <a:ext uri="{FF2B5EF4-FFF2-40B4-BE49-F238E27FC236}">
                <a16:creationId xmlns:a16="http://schemas.microsoft.com/office/drawing/2014/main" id="{10AB9A93-20AF-43E1-A471-31B352E491BD}"/>
              </a:ext>
            </a:extLst>
          </p:cNvPr>
          <p:cNvSpPr/>
          <p:nvPr/>
        </p:nvSpPr>
        <p:spPr>
          <a:xfrm>
            <a:off x="12709418" y="7702476"/>
            <a:ext cx="1904103" cy="602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68693" y="852964"/>
            <a:ext cx="10976372" cy="577810"/>
          </a:xfrm>
          <a:prstGeom prst="rect">
            <a:avLst/>
          </a:prstGeom>
          <a:noFill/>
          <a:ln/>
        </p:spPr>
        <p:txBody>
          <a:bodyPr wrap="none" lIns="0" tIns="0" rIns="0" bIns="0" rtlCol="0" anchor="t"/>
          <a:lstStyle/>
          <a:p>
            <a:pPr marL="0" indent="0" algn="l">
              <a:lnSpc>
                <a:spcPts val="4500"/>
              </a:lnSpc>
              <a:buNone/>
            </a:pPr>
            <a:r>
              <a:rPr lang="en-US" sz="3600" dirty="0">
                <a:solidFill>
                  <a:srgbClr val="38512F"/>
                </a:solidFill>
                <a:latin typeface="Lora" pitchFamily="34" charset="0"/>
                <a:ea typeface="Lora" pitchFamily="34" charset="-122"/>
                <a:cs typeface="Lora" pitchFamily="34" charset="-120"/>
              </a:rPr>
              <a:t>Summary: Maximizing Startup Fundraising Success</a:t>
            </a:r>
            <a:endParaRPr lang="en-US" sz="3600" dirty="0"/>
          </a:p>
        </p:txBody>
      </p:sp>
      <p:pic>
        <p:nvPicPr>
          <p:cNvPr id="3" name="Image 0" descr="preencoded.png"/>
          <p:cNvPicPr>
            <a:picLocks noChangeAspect="1"/>
          </p:cNvPicPr>
          <p:nvPr/>
        </p:nvPicPr>
        <p:blipFill>
          <a:blip r:embed="rId3"/>
          <a:stretch>
            <a:fillRect/>
          </a:stretch>
        </p:blipFill>
        <p:spPr>
          <a:xfrm>
            <a:off x="968693" y="1823680"/>
            <a:ext cx="4230886" cy="785813"/>
          </a:xfrm>
          <a:prstGeom prst="rect">
            <a:avLst/>
          </a:prstGeom>
        </p:spPr>
      </p:pic>
      <p:sp>
        <p:nvSpPr>
          <p:cNvPr id="4" name="Text 1"/>
          <p:cNvSpPr/>
          <p:nvPr/>
        </p:nvSpPr>
        <p:spPr>
          <a:xfrm>
            <a:off x="1165146" y="2805946"/>
            <a:ext cx="2665571" cy="288846"/>
          </a:xfrm>
          <a:prstGeom prst="rect">
            <a:avLst/>
          </a:prstGeom>
          <a:noFill/>
          <a:ln/>
        </p:spPr>
        <p:txBody>
          <a:bodyPr wrap="none" lIns="0" tIns="0" rIns="0" bIns="0" rtlCol="0" anchor="t"/>
          <a:lstStyle/>
          <a:p>
            <a:pPr marL="0" indent="0" algn="l">
              <a:lnSpc>
                <a:spcPts val="2250"/>
              </a:lnSpc>
              <a:buNone/>
            </a:pPr>
            <a:r>
              <a:rPr lang="en-US" sz="1800" dirty="0">
                <a:solidFill>
                  <a:srgbClr val="3A3630"/>
                </a:solidFill>
                <a:latin typeface="Lora" pitchFamily="34" charset="0"/>
                <a:ea typeface="Lora" pitchFamily="34" charset="-122"/>
                <a:cs typeface="Lora" pitchFamily="34" charset="-120"/>
              </a:rPr>
              <a:t>Boost Clarity and Impact</a:t>
            </a:r>
            <a:endParaRPr lang="en-US" sz="1800" dirty="0"/>
          </a:p>
        </p:txBody>
      </p:sp>
      <p:sp>
        <p:nvSpPr>
          <p:cNvPr id="5" name="Text 2"/>
          <p:cNvSpPr/>
          <p:nvPr/>
        </p:nvSpPr>
        <p:spPr>
          <a:xfrm>
            <a:off x="1165146" y="3212663"/>
            <a:ext cx="3837980" cy="2200275"/>
          </a:xfrm>
          <a:prstGeom prst="rect">
            <a:avLst/>
          </a:prstGeom>
          <a:noFill/>
          <a:ln/>
        </p:spPr>
        <p:txBody>
          <a:bodyPr wrap="square" lIns="0" tIns="0" rIns="0" bIns="0" rtlCol="0" anchor="t"/>
          <a:lstStyle/>
          <a:p>
            <a:pPr marL="0" indent="0" algn="l">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Professionally designed templates are instrumental in enhancing the clarity and visual impact of your pitch deck. They ensure that your innovative ideas are presented in a coherent, visually appealing manner, immediately capturing investor attention and conveying professionalism.</a:t>
            </a:r>
            <a:endParaRPr lang="en-US" sz="1500" dirty="0"/>
          </a:p>
        </p:txBody>
      </p:sp>
      <p:pic>
        <p:nvPicPr>
          <p:cNvPr id="6" name="Image 1" descr="preencoded.png"/>
          <p:cNvPicPr>
            <a:picLocks noChangeAspect="1"/>
          </p:cNvPicPr>
          <p:nvPr/>
        </p:nvPicPr>
        <p:blipFill>
          <a:blip r:embed="rId4"/>
          <a:stretch>
            <a:fillRect/>
          </a:stretch>
        </p:blipFill>
        <p:spPr>
          <a:xfrm>
            <a:off x="5199578" y="1823680"/>
            <a:ext cx="4231005" cy="785813"/>
          </a:xfrm>
          <a:prstGeom prst="rect">
            <a:avLst/>
          </a:prstGeom>
        </p:spPr>
      </p:pic>
      <p:sp>
        <p:nvSpPr>
          <p:cNvPr id="7" name="Text 3"/>
          <p:cNvSpPr/>
          <p:nvPr/>
        </p:nvSpPr>
        <p:spPr>
          <a:xfrm>
            <a:off x="5396032" y="2805946"/>
            <a:ext cx="3838099" cy="577691"/>
          </a:xfrm>
          <a:prstGeom prst="rect">
            <a:avLst/>
          </a:prstGeom>
          <a:noFill/>
          <a:ln/>
        </p:spPr>
        <p:txBody>
          <a:bodyPr wrap="square" lIns="0" tIns="0" rIns="0" bIns="0" rtlCol="0" anchor="t"/>
          <a:lstStyle/>
          <a:p>
            <a:pPr marL="0" indent="0" algn="l">
              <a:lnSpc>
                <a:spcPts val="2250"/>
              </a:lnSpc>
              <a:buNone/>
            </a:pPr>
            <a:r>
              <a:rPr lang="en-US" sz="1800" dirty="0">
                <a:solidFill>
                  <a:srgbClr val="3A3630"/>
                </a:solidFill>
                <a:latin typeface="Lora" pitchFamily="34" charset="0"/>
                <a:ea typeface="Lora" pitchFamily="34" charset="-122"/>
                <a:cs typeface="Lora" pitchFamily="34" charset="-120"/>
              </a:rPr>
              <a:t>Focus on Narrative, Not Design Hurdles</a:t>
            </a:r>
            <a:endParaRPr lang="en-US" sz="1800" dirty="0"/>
          </a:p>
        </p:txBody>
      </p:sp>
      <p:sp>
        <p:nvSpPr>
          <p:cNvPr id="8" name="Text 4"/>
          <p:cNvSpPr/>
          <p:nvPr/>
        </p:nvSpPr>
        <p:spPr>
          <a:xfrm>
            <a:off x="5396032" y="3501509"/>
            <a:ext cx="3838099" cy="2200275"/>
          </a:xfrm>
          <a:prstGeom prst="rect">
            <a:avLst/>
          </a:prstGeom>
          <a:noFill/>
          <a:ln/>
        </p:spPr>
        <p:txBody>
          <a:bodyPr wrap="square" lIns="0" tIns="0" rIns="0" bIns="0" rtlCol="0" anchor="t"/>
          <a:lstStyle/>
          <a:p>
            <a:pPr marL="0" indent="0" algn="l">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By streamlining the design process, these templates allow startup founders to dedicate their valuable time and energy to perfecting their business narrative and refining their core message. This shifts the focus from tedious design tasks to strategic storytelling, which is crucial for fundraising.</a:t>
            </a:r>
            <a:endParaRPr lang="en-US" sz="1500" dirty="0"/>
          </a:p>
        </p:txBody>
      </p:sp>
      <p:pic>
        <p:nvPicPr>
          <p:cNvPr id="9" name="Image 2" descr="preencoded.png"/>
          <p:cNvPicPr>
            <a:picLocks noChangeAspect="1"/>
          </p:cNvPicPr>
          <p:nvPr/>
        </p:nvPicPr>
        <p:blipFill>
          <a:blip r:embed="rId5"/>
          <a:stretch>
            <a:fillRect/>
          </a:stretch>
        </p:blipFill>
        <p:spPr>
          <a:xfrm>
            <a:off x="9430583" y="1823680"/>
            <a:ext cx="4231005" cy="785813"/>
          </a:xfrm>
          <a:prstGeom prst="rect">
            <a:avLst/>
          </a:prstGeom>
        </p:spPr>
      </p:pic>
      <p:sp>
        <p:nvSpPr>
          <p:cNvPr id="10" name="Text 5"/>
          <p:cNvSpPr/>
          <p:nvPr/>
        </p:nvSpPr>
        <p:spPr>
          <a:xfrm>
            <a:off x="9627037" y="2805946"/>
            <a:ext cx="3483412" cy="288846"/>
          </a:xfrm>
          <a:prstGeom prst="rect">
            <a:avLst/>
          </a:prstGeom>
          <a:noFill/>
          <a:ln/>
        </p:spPr>
        <p:txBody>
          <a:bodyPr wrap="none" lIns="0" tIns="0" rIns="0" bIns="0" rtlCol="0" anchor="t"/>
          <a:lstStyle/>
          <a:p>
            <a:pPr marL="0" indent="0" algn="l">
              <a:lnSpc>
                <a:spcPts val="2250"/>
              </a:lnSpc>
              <a:buNone/>
            </a:pPr>
            <a:r>
              <a:rPr lang="en-US" sz="1800" dirty="0">
                <a:solidFill>
                  <a:srgbClr val="3A3630"/>
                </a:solidFill>
                <a:latin typeface="Lora" pitchFamily="34" charset="0"/>
                <a:ea typeface="Lora" pitchFamily="34" charset="-122"/>
                <a:cs typeface="Lora" pitchFamily="34" charset="-120"/>
              </a:rPr>
              <a:t>Align with Investor Expectations</a:t>
            </a:r>
            <a:endParaRPr lang="en-US" sz="1800" dirty="0"/>
          </a:p>
        </p:txBody>
      </p:sp>
      <p:sp>
        <p:nvSpPr>
          <p:cNvPr id="11" name="Text 6"/>
          <p:cNvSpPr/>
          <p:nvPr/>
        </p:nvSpPr>
        <p:spPr>
          <a:xfrm>
            <a:off x="9627037" y="3212663"/>
            <a:ext cx="3838099" cy="2200275"/>
          </a:xfrm>
          <a:prstGeom prst="rect">
            <a:avLst/>
          </a:prstGeom>
          <a:noFill/>
          <a:ln/>
        </p:spPr>
        <p:txBody>
          <a:bodyPr wrap="square" lIns="0" tIns="0" rIns="0" bIns="0" rtlCol="0" anchor="t"/>
          <a:lstStyle/>
          <a:p>
            <a:pPr marL="0" indent="0" algn="l">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Well-chosen templates are built upon industry best practices and common investor expectations. They guide founders to include all necessary information in a structured format, thereby increasing the likelihood of resonating with potential investors and moving closer to securing essential funding.</a:t>
            </a:r>
            <a:endParaRPr lang="en-US" sz="1500" dirty="0"/>
          </a:p>
        </p:txBody>
      </p:sp>
      <p:sp>
        <p:nvSpPr>
          <p:cNvPr id="12" name="Text 7"/>
          <p:cNvSpPr/>
          <p:nvPr/>
        </p:nvSpPr>
        <p:spPr>
          <a:xfrm>
            <a:off x="968693" y="6119217"/>
            <a:ext cx="12692896" cy="1257300"/>
          </a:xfrm>
          <a:prstGeom prst="rect">
            <a:avLst/>
          </a:prstGeom>
          <a:noFill/>
          <a:ln/>
        </p:spPr>
        <p:txBody>
          <a:bodyPr wrap="square" lIns="0" tIns="0" rIns="0" bIns="0" rtlCol="0" anchor="t"/>
          <a:lstStyle/>
          <a:p>
            <a:pPr marL="0" indent="0" algn="l">
              <a:lnSpc>
                <a:spcPts val="2450"/>
              </a:lnSpc>
              <a:buNone/>
            </a:pPr>
            <a:r>
              <a:rPr lang="en-US" sz="1500" dirty="0">
                <a:solidFill>
                  <a:srgbClr val="3A3630"/>
                </a:solidFill>
                <a:latin typeface="Source Sans Pro" pitchFamily="34" charset="0"/>
                <a:ea typeface="Source Sans Pro" pitchFamily="34" charset="-122"/>
                <a:cs typeface="Source Sans Pro" pitchFamily="34" charset="-120"/>
              </a:rPr>
              <a:t>In conclusion, professional pitch deck templates are more than just a convenience; they are a strategic asset for any startup seeking investment. They not only elevate the presentation's aesthetics but also enforce a structured approach to storytelling, saving time and ensuring that the pitch aligns perfectly with what investors seek. Embracing these tools allows founders to present their vision with confidence, precision, and a strong professional image, ultimately maximizing their chances of fundraising success.</a:t>
            </a:r>
            <a:endParaRPr lang="en-US" sz="1500" dirty="0"/>
          </a:p>
        </p:txBody>
      </p:sp>
      <p:sp>
        <p:nvSpPr>
          <p:cNvPr id="13" name="Rectangle 12">
            <a:extLst>
              <a:ext uri="{FF2B5EF4-FFF2-40B4-BE49-F238E27FC236}">
                <a16:creationId xmlns:a16="http://schemas.microsoft.com/office/drawing/2014/main" id="{0D25AB3A-7D40-4AF8-9A24-A374BACAA6C0}"/>
              </a:ext>
            </a:extLst>
          </p:cNvPr>
          <p:cNvSpPr/>
          <p:nvPr/>
        </p:nvSpPr>
        <p:spPr>
          <a:xfrm>
            <a:off x="12709418" y="7702476"/>
            <a:ext cx="1904103" cy="602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1798</Words>
  <Application>Microsoft Office PowerPoint</Application>
  <PresentationFormat>Custom</PresentationFormat>
  <Paragraphs>67</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Lora</vt:lpstr>
      <vt:lpstr>Arial</vt:lpstr>
      <vt:lpstr>Calibri</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kozak_macoku .</dc:creator>
  <cp:lastModifiedBy>kozak_macoku .</cp:lastModifiedBy>
  <cp:revision>2</cp:revision>
  <dcterms:created xsi:type="dcterms:W3CDTF">2025-06-24T13:18:44Z</dcterms:created>
  <dcterms:modified xsi:type="dcterms:W3CDTF">2025-06-24T13:20:49Z</dcterms:modified>
</cp:coreProperties>
</file>